
<file path=[Content_Types].xml><?xml version="1.0" encoding="utf-8"?>
<Types xmlns="http://schemas.openxmlformats.org/package/2006/content-types">
  <Default Extension="jpeg" ContentType="image/jpeg"/>
  <Default Extension="jpg" ContentType="image/pn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9" r:id="rId1"/>
  </p:sldMasterIdLst>
  <p:notesMasterIdLst>
    <p:notesMasterId r:id="rId26"/>
  </p:notesMasterIdLst>
  <p:sldIdLst>
    <p:sldId id="256" r:id="rId2"/>
    <p:sldId id="257" r:id="rId3"/>
    <p:sldId id="260" r:id="rId4"/>
    <p:sldId id="258" r:id="rId5"/>
    <p:sldId id="259" r:id="rId6"/>
    <p:sldId id="261" r:id="rId7"/>
    <p:sldId id="263" r:id="rId8"/>
    <p:sldId id="264" r:id="rId9"/>
    <p:sldId id="266" r:id="rId10"/>
    <p:sldId id="267" r:id="rId11"/>
    <p:sldId id="268" r:id="rId12"/>
    <p:sldId id="269" r:id="rId13"/>
    <p:sldId id="270" r:id="rId14"/>
    <p:sldId id="273" r:id="rId15"/>
    <p:sldId id="272" r:id="rId16"/>
    <p:sldId id="271" r:id="rId17"/>
    <p:sldId id="274" r:id="rId18"/>
    <p:sldId id="276" r:id="rId19"/>
    <p:sldId id="277" r:id="rId20"/>
    <p:sldId id="278" r:id="rId21"/>
    <p:sldId id="279" r:id="rId22"/>
    <p:sldId id="280" r:id="rId23"/>
    <p:sldId id="282" r:id="rId24"/>
    <p:sldId id="28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8428"/>
    <a:srgbClr val="465359"/>
    <a:srgbClr val="78914C"/>
    <a:srgbClr val="969F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67" d="100"/>
          <a:sy n="67" d="100"/>
        </p:scale>
        <p:origin x="45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çois Caya" userId="835cb979-97fc-43d5-87c4-d0e0f1868e53" providerId="ADAL" clId="{7B003091-D459-4094-9E70-9BB59BC09B92}"/>
    <pc:docChg chg="modSld">
      <pc:chgData name="François Caya" userId="835cb979-97fc-43d5-87c4-d0e0f1868e53" providerId="ADAL" clId="{7B003091-D459-4094-9E70-9BB59BC09B92}" dt="2021-01-21T08:22:50.780" v="69" actId="20577"/>
      <pc:docMkLst>
        <pc:docMk/>
      </pc:docMkLst>
      <pc:sldChg chg="modSp mod">
        <pc:chgData name="François Caya" userId="835cb979-97fc-43d5-87c4-d0e0f1868e53" providerId="ADAL" clId="{7B003091-D459-4094-9E70-9BB59BC09B92}" dt="2021-01-21T08:22:50.780" v="69" actId="20577"/>
        <pc:sldMkLst>
          <pc:docMk/>
          <pc:sldMk cId="267439667" sldId="282"/>
        </pc:sldMkLst>
        <pc:spChg chg="mod">
          <ac:chgData name="François Caya" userId="835cb979-97fc-43d5-87c4-d0e0f1868e53" providerId="ADAL" clId="{7B003091-D459-4094-9E70-9BB59BC09B92}" dt="2021-01-21T08:22:50.780" v="69" actId="20577"/>
          <ac:spMkLst>
            <pc:docMk/>
            <pc:sldMk cId="267439667" sldId="282"/>
            <ac:spMk id="3" creationId="{DFA20F82-CB7E-4FFE-B094-E30A36CFA1E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228603-287C-4EF8-A233-46AA4350890A}" type="datetimeFigureOut">
              <a:rPr lang="fr-FR" smtClean="0"/>
              <a:t>21/01/2021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6973C4-A8A0-4A81-860B-353F8891D947}" type="slidenum">
              <a:rPr lang="fr-FR" smtClean="0"/>
              <a:t>‹N°›</a:t>
            </a:fld>
            <a:endParaRPr lang="fr-FR"/>
          </a:p>
        </p:txBody>
      </p:sp>
    </p:spTree>
    <p:extLst>
      <p:ext uri="{BB962C8B-B14F-4D97-AF65-F5344CB8AC3E}">
        <p14:creationId xmlns:p14="http://schemas.microsoft.com/office/powerpoint/2010/main" val="3053621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CE26FDF-1F05-4585-B412-094904C09398}" type="datetime1">
              <a:rPr lang="en-US" smtClean="0"/>
              <a:t>1/21/2021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132037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1C7037A-4494-4478-9B07-2696A4D5A14E}" type="datetime1">
              <a:rPr lang="en-US" smtClean="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976849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3E5365BB-65FA-4541-8CF7-BDF1E0B841B7}" type="datetime1">
              <a:rPr lang="en-US" smtClean="0"/>
              <a:t>1/21/2021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449382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p:cNvSpPr>
          <p:nvPr/>
        </p:nvSpPr>
        <p:spPr>
          <a:xfrm>
            <a:off x="440287" y="614407"/>
            <a:ext cx="11300400" cy="90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hasCustomPrompt="1"/>
          </p:nvPr>
        </p:nvSpPr>
        <p:spPr>
          <a:xfrm>
            <a:off x="1620000" y="702156"/>
            <a:ext cx="9985208" cy="720000"/>
          </a:xfrm>
        </p:spPr>
        <p:txBody>
          <a:bodyPr anchor="ctr"/>
          <a:lstStyle/>
          <a:p>
            <a:r>
              <a:rPr lang="en-US" dirty="0"/>
              <a:t>Click to edit Master title style</a:t>
            </a:r>
          </a:p>
        </p:txBody>
      </p:sp>
      <p:sp>
        <p:nvSpPr>
          <p:cNvPr id="3" name="Content Placeholder 2"/>
          <p:cNvSpPr>
            <a:spLocks noGrp="1"/>
          </p:cNvSpPr>
          <p:nvPr>
            <p:ph idx="1" hasCustomPrompt="1"/>
          </p:nvPr>
        </p:nvSpPr>
        <p:spPr>
          <a:xfrm>
            <a:off x="581192" y="1849120"/>
            <a:ext cx="11029615" cy="3960000"/>
          </a:xfrm>
        </p:spPr>
        <p:txBody>
          <a:bodyPr/>
          <a:lstStyle>
            <a:lvl1pPr>
              <a:defRPr sz="2600"/>
            </a:lvl1pPr>
            <a:lvl2pPr>
              <a:defRPr sz="2200"/>
            </a:lvl2pPr>
            <a:lvl3pP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E0F1131-3000-45ED-B2A0-53E86D641D95}" type="datetime1">
              <a:rPr lang="en-US" smtClean="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6230457"/>
            <a:ext cx="1052508"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80677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p:cNvSpPr>
          <p:nvPr/>
        </p:nvSpPr>
        <p:spPr>
          <a:xfrm>
            <a:off x="447817" y="5141974"/>
            <a:ext cx="11290860" cy="90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0D906D03-2F32-4992-A5B1-502B9B5CB2EB}" type="datetime1">
              <a:rPr lang="en-US" smtClean="0"/>
              <a:t>1/21/2021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59795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p:cNvSpPr>
          <p:nvPr/>
        </p:nvSpPr>
        <p:spPr>
          <a:xfrm>
            <a:off x="445982" y="606554"/>
            <a:ext cx="11300036" cy="90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hasCustomPrompt="1"/>
          </p:nvPr>
        </p:nvSpPr>
        <p:spPr>
          <a:xfrm>
            <a:off x="1620000" y="702000"/>
            <a:ext cx="9986400" cy="720000"/>
          </a:xfrm>
        </p:spPr>
        <p:txBody>
          <a:bodyPr anchor="ctr"/>
          <a:lstStyle/>
          <a:p>
            <a:r>
              <a:rPr lang="en-US" dirty="0"/>
              <a:t>Click to edit Master title style</a:t>
            </a:r>
          </a:p>
        </p:txBody>
      </p:sp>
      <p:sp>
        <p:nvSpPr>
          <p:cNvPr id="3" name="Content Placeholder 2"/>
          <p:cNvSpPr>
            <a:spLocks noGrp="1"/>
          </p:cNvSpPr>
          <p:nvPr>
            <p:ph sz="half" idx="1"/>
          </p:nvPr>
        </p:nvSpPr>
        <p:spPr>
          <a:xfrm>
            <a:off x="581193" y="1850400"/>
            <a:ext cx="5422390" cy="3960000"/>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88417" y="1850400"/>
            <a:ext cx="5422392" cy="3960000"/>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65274704-19BD-48C0-A338-2A26B9491A68}" type="datetime1">
              <a:rPr lang="en-US" smtClean="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08819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p:cNvSpPr>
          <p:nvPr/>
        </p:nvSpPr>
        <p:spPr>
          <a:xfrm>
            <a:off x="445982" y="606554"/>
            <a:ext cx="11300036" cy="90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hasCustomPrompt="1"/>
          </p:nvPr>
        </p:nvSpPr>
        <p:spPr>
          <a:xfrm>
            <a:off x="1620000" y="702000"/>
            <a:ext cx="9986400" cy="720000"/>
          </a:xfrm>
        </p:spPr>
        <p:txBody>
          <a:bodyPr anchor="ctr"/>
          <a:lstStyle/>
          <a:p>
            <a:r>
              <a:rPr lang="en-US" dirty="0"/>
              <a:t>Click to edit Master title style</a:t>
            </a:r>
          </a:p>
        </p:txBody>
      </p:sp>
      <p:sp>
        <p:nvSpPr>
          <p:cNvPr id="3" name="Text Placeholder 2"/>
          <p:cNvSpPr>
            <a:spLocks noGrp="1"/>
          </p:cNvSpPr>
          <p:nvPr>
            <p:ph type="body" idx="1"/>
          </p:nvPr>
        </p:nvSpPr>
        <p:spPr>
          <a:xfrm>
            <a:off x="887219" y="1850400"/>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550160"/>
            <a:ext cx="5393100" cy="3310891"/>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523735" y="1850400"/>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709" y="2550160"/>
            <a:ext cx="5393100" cy="3310891"/>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9A12281-8D46-49EF-8BD9-774299617768}" type="datetime1">
              <a:rPr lang="en-US" smtClean="0"/>
              <a:t>1/21/2021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833993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p:cNvSpPr>
          <p:nvPr/>
        </p:nvSpPr>
        <p:spPr>
          <a:xfrm>
            <a:off x="440684" y="606554"/>
            <a:ext cx="11300400" cy="90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1620000" y="702000"/>
            <a:ext cx="7826400" cy="7200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A1A8EFB-1B18-435E-85F5-314B5CC2876E}" type="datetime1">
              <a:rPr lang="en-US" smtClean="0"/>
              <a:t>1/21/2021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440362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D11D60-977A-4EFE-8FF1-79E37805B35D}" type="datetime1">
              <a:rPr lang="en-US" smtClean="0"/>
              <a:t>1/21/2021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823168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p:cNvSpPr>
          <p:nvPr/>
        </p:nvSpPr>
        <p:spPr>
          <a:xfrm>
            <a:off x="447817" y="5141973"/>
            <a:ext cx="11298200" cy="90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dirty="0"/>
              <a:t>Click to edit Master title style</a:t>
            </a:r>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EB4A9BC6-34BA-4F21-B38C-AEFEA13121F4}" type="datetime1">
              <a:rPr lang="en-US" smtClean="0"/>
              <a:t>1/21/2021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424684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dirty="0"/>
              <a:t>Click to edit Master title style</a:t>
            </a:r>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0DFC7AD-E4F7-4426-80B9-CD1A5E64F4EC}" type="datetime1">
              <a:rPr lang="en-US" smtClean="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859040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90000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016000"/>
            <a:ext cx="11029616" cy="3816637"/>
          </a:xfrm>
          <a:prstGeom prst="rect">
            <a:avLst/>
          </a:prstGeom>
        </p:spPr>
        <p:txBody>
          <a:bodyPr vert="horz" lIns="91440" tIns="45720" rIns="91440" bIns="45720" rtlCol="0"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1" y="6230457"/>
            <a:ext cx="2844799" cy="365125"/>
          </a:xfrm>
          <a:prstGeom prst="rect">
            <a:avLst/>
          </a:prstGeom>
        </p:spPr>
        <p:txBody>
          <a:bodyPr vert="horz" lIns="91440" tIns="45720" rIns="91440" bIns="45720" rtlCol="0" anchor="ctr"/>
          <a:lstStyle>
            <a:lvl1pPr algn="r">
              <a:defRPr sz="900">
                <a:solidFill>
                  <a:schemeClr val="accent2"/>
                </a:solidFill>
              </a:defRPr>
            </a:lvl1pPr>
          </a:lstStyle>
          <a:p>
            <a:fld id="{A501B3BD-4E49-476F-9F31-CA3D9033C5BF}" type="datetime1">
              <a:rPr lang="en-US" smtClean="0"/>
              <a:t>1/21/2021</a:t>
            </a:fld>
            <a:endParaRPr lang="en-US" dirty="0"/>
          </a:p>
        </p:txBody>
      </p:sp>
      <p:pic>
        <p:nvPicPr>
          <p:cNvPr id="7" name="Image 6">
            <a:extLst>
              <a:ext uri="{FF2B5EF4-FFF2-40B4-BE49-F238E27FC236}">
                <a16:creationId xmlns:a16="http://schemas.microsoft.com/office/drawing/2014/main" id="{57A4B4EB-7834-4D7C-979A-DE432569FBBB}"/>
              </a:ext>
            </a:extLst>
          </p:cNvPr>
          <p:cNvPicPr>
            <a:picLocks noChangeAspect="1"/>
          </p:cNvPicPr>
          <p:nvPr userDrawn="1"/>
        </p:nvPicPr>
        <p:blipFill>
          <a:blip r:embed="rId13"/>
          <a:stretch>
            <a:fillRect/>
          </a:stretch>
        </p:blipFill>
        <p:spPr>
          <a:xfrm>
            <a:off x="581190" y="6226131"/>
            <a:ext cx="2780017" cy="365792"/>
          </a:xfrm>
          <a:prstGeom prst="rect">
            <a:avLst/>
          </a:prstGeom>
        </p:spPr>
      </p:pic>
      <p:sp>
        <p:nvSpPr>
          <p:cNvPr id="5" name="Footer Placeholder 4"/>
          <p:cNvSpPr>
            <a:spLocks noGrp="1"/>
          </p:cNvSpPr>
          <p:nvPr>
            <p:ph type="ftr" sz="quarter" idx="3"/>
          </p:nvPr>
        </p:nvSpPr>
        <p:spPr>
          <a:xfrm>
            <a:off x="581192" y="622613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623045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58663412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6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100000"/>
        <a:buFont typeface="Arial" panose="020B0604020202020204" pitchFamily="34" charset="0"/>
        <a:buChar char="•"/>
        <a:defRPr sz="22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70000"/>
        <a:buFont typeface="Courier New" panose="02070309020205020404" pitchFamily="49" charset="0"/>
        <a:buChar char="o"/>
        <a:defRPr sz="20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70000"/>
        <a:buFont typeface="Wingdings 2" panose="05020102010507070707" pitchFamily="18" charset="2"/>
        <a:buChar char=""/>
        <a:defRPr sz="20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70000"/>
        <a:buFont typeface="Wingdings 2" panose="05020102010507070707" pitchFamily="18" charset="2"/>
        <a:buChar char=""/>
        <a:defRPr sz="2000" kern="1200">
          <a:solidFill>
            <a:schemeClr val="tx2"/>
          </a:solidFill>
          <a:latin typeface="+mn-lt"/>
          <a:ea typeface="+mn-ea"/>
          <a:cs typeface="+mn-cs"/>
        </a:defRPr>
      </a:lvl5pPr>
      <a:lvl6pPr marL="1671400" indent="0" algn="l" defTabSz="457200" rtl="0" eaLnBrk="1" latinLnBrk="0" hangingPunct="1">
        <a:spcBef>
          <a:spcPct val="20000"/>
        </a:spcBef>
        <a:spcAft>
          <a:spcPts val="600"/>
        </a:spcAft>
        <a:buClr>
          <a:schemeClr val="accent2"/>
        </a:buClr>
        <a:buSzPct val="70000"/>
        <a:buFont typeface="Wingdings 2" panose="05020102010507070707" pitchFamily="18" charset="2"/>
        <a:buNone/>
        <a:defRPr sz="20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70000"/>
        <a:buFont typeface="Wingdings 2" panose="05020102010507070707" pitchFamily="18" charset="2"/>
        <a:buChar char=""/>
        <a:defRPr sz="20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70000"/>
        <a:buFont typeface="Wingdings 2" panose="05020102010507070707" pitchFamily="18" charset="2"/>
        <a:buChar char=""/>
        <a:defRPr sz="20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70000"/>
        <a:buFont typeface="Wingdings 2" panose="05020102010507070707" pitchFamily="18" charset="2"/>
        <a:buChar char=""/>
        <a:defRPr sz="20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jpe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2.sv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8C565D-A991-4381-AC37-76A58A4A1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449960" y="1507414"/>
            <a:ext cx="7295507" cy="3703320"/>
          </a:xfrm>
        </p:spPr>
        <p:txBody>
          <a:bodyPr anchor="ctr">
            <a:normAutofit/>
          </a:bodyPr>
          <a:lstStyle/>
          <a:p>
            <a:r>
              <a:rPr lang="en-US" sz="4800" dirty="0">
                <a:solidFill>
                  <a:srgbClr val="ED8428"/>
                </a:solidFill>
              </a:rPr>
              <a:t>88</a:t>
            </a:r>
            <a:r>
              <a:rPr lang="en-US" dirty="0">
                <a:solidFill>
                  <a:srgbClr val="ED8428"/>
                </a:solidFill>
              </a:rPr>
              <a:t>th</a:t>
            </a:r>
            <a:r>
              <a:rPr lang="en-US" sz="4800" dirty="0">
                <a:solidFill>
                  <a:srgbClr val="ED8428"/>
                </a:solidFill>
              </a:rPr>
              <a:t> G</a:t>
            </a:r>
            <a:r>
              <a:rPr lang="en-US" sz="4800" cap="none" dirty="0">
                <a:solidFill>
                  <a:srgbClr val="ED8428"/>
                </a:solidFill>
              </a:rPr>
              <a:t>eneral</a:t>
            </a:r>
            <a:r>
              <a:rPr lang="en-US" sz="4800" dirty="0">
                <a:solidFill>
                  <a:srgbClr val="ED8428"/>
                </a:solidFill>
              </a:rPr>
              <a:t> S</a:t>
            </a:r>
            <a:r>
              <a:rPr lang="en-US" sz="4800" cap="none" dirty="0">
                <a:solidFill>
                  <a:srgbClr val="ED8428"/>
                </a:solidFill>
              </a:rPr>
              <a:t>ession</a:t>
            </a:r>
            <a:r>
              <a:rPr lang="en-US" sz="4800" dirty="0">
                <a:solidFill>
                  <a:srgbClr val="ED8428"/>
                </a:solidFill>
              </a:rPr>
              <a:t> 2021</a:t>
            </a:r>
            <a:br>
              <a:rPr lang="en-US" sz="4800" dirty="0"/>
            </a:br>
            <a:r>
              <a:rPr lang="en-US" sz="2800" dirty="0"/>
              <a:t>Planning a virtual General Session</a:t>
            </a:r>
          </a:p>
        </p:txBody>
      </p:sp>
      <p:sp>
        <p:nvSpPr>
          <p:cNvPr id="10" name="Rectangle 9">
            <a:extLst>
              <a:ext uri="{FF2B5EF4-FFF2-40B4-BE49-F238E27FC236}">
                <a16:creationId xmlns:a16="http://schemas.microsoft.com/office/drawing/2014/main" id="{B7180431-F4DE-415D-BCBB-9316423C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3642"/>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EABD997-5EF9-4E9B-AFBB-F6DFAAF3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2209064" y="3329711"/>
            <a:ext cx="3703320" cy="5872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E9AB5EE6-A047-4B18-B998-D46DF3CC36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878019"/>
            <a:ext cx="11298933"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grpSp>
        <p:nvGrpSpPr>
          <p:cNvPr id="6" name="Graphique 4" descr="Réunion en ligne">
            <a:extLst>
              <a:ext uri="{FF2B5EF4-FFF2-40B4-BE49-F238E27FC236}">
                <a16:creationId xmlns:a16="http://schemas.microsoft.com/office/drawing/2014/main" id="{80E190CB-7F53-4C67-906C-C10EBA3198CD}"/>
              </a:ext>
            </a:extLst>
          </p:cNvPr>
          <p:cNvGrpSpPr/>
          <p:nvPr/>
        </p:nvGrpSpPr>
        <p:grpSpPr>
          <a:xfrm>
            <a:off x="560541" y="1803599"/>
            <a:ext cx="3110948" cy="3110948"/>
            <a:chOff x="560541" y="1803599"/>
            <a:chExt cx="3110948" cy="3110948"/>
          </a:xfrm>
        </p:grpSpPr>
        <p:sp>
          <p:nvSpPr>
            <p:cNvPr id="7" name="Forme libre : forme 6">
              <a:extLst>
                <a:ext uri="{FF2B5EF4-FFF2-40B4-BE49-F238E27FC236}">
                  <a16:creationId xmlns:a16="http://schemas.microsoft.com/office/drawing/2014/main" id="{673277A8-443C-4DEC-9653-DD03CFE39E4A}"/>
                </a:ext>
              </a:extLst>
            </p:cNvPr>
            <p:cNvSpPr/>
            <p:nvPr/>
          </p:nvSpPr>
          <p:spPr>
            <a:xfrm>
              <a:off x="819973" y="2257240"/>
              <a:ext cx="2592457" cy="2203588"/>
            </a:xfrm>
            <a:custGeom>
              <a:avLst/>
              <a:gdLst>
                <a:gd name="connsiteX0" fmla="*/ 2462835 w 2592457"/>
                <a:gd name="connsiteY0" fmla="*/ 0 h 2203588"/>
                <a:gd name="connsiteX1" fmla="*/ 129624 w 2592457"/>
                <a:gd name="connsiteY1" fmla="*/ 0 h 2203588"/>
                <a:gd name="connsiteX2" fmla="*/ 0 w 2592457"/>
                <a:gd name="connsiteY2" fmla="*/ 129623 h 2203588"/>
                <a:gd name="connsiteX3" fmla="*/ 0 w 2592457"/>
                <a:gd name="connsiteY3" fmla="*/ 1685097 h 2203588"/>
                <a:gd name="connsiteX4" fmla="*/ 129624 w 2592457"/>
                <a:gd name="connsiteY4" fmla="*/ 1814720 h 2203588"/>
                <a:gd name="connsiteX5" fmla="*/ 1036984 w 2592457"/>
                <a:gd name="connsiteY5" fmla="*/ 1814720 h 2203588"/>
                <a:gd name="connsiteX6" fmla="*/ 1036984 w 2592457"/>
                <a:gd name="connsiteY6" fmla="*/ 2009154 h 2203588"/>
                <a:gd name="connsiteX7" fmla="*/ 712927 w 2592457"/>
                <a:gd name="connsiteY7" fmla="*/ 2009154 h 2203588"/>
                <a:gd name="connsiteX8" fmla="*/ 712927 w 2592457"/>
                <a:gd name="connsiteY8" fmla="*/ 2203588 h 2203588"/>
                <a:gd name="connsiteX9" fmla="*/ 1879532 w 2592457"/>
                <a:gd name="connsiteY9" fmla="*/ 2203588 h 2203588"/>
                <a:gd name="connsiteX10" fmla="*/ 1879532 w 2592457"/>
                <a:gd name="connsiteY10" fmla="*/ 2009154 h 2203588"/>
                <a:gd name="connsiteX11" fmla="*/ 1555475 w 2592457"/>
                <a:gd name="connsiteY11" fmla="*/ 2009154 h 2203588"/>
                <a:gd name="connsiteX12" fmla="*/ 1555475 w 2592457"/>
                <a:gd name="connsiteY12" fmla="*/ 1814720 h 2203588"/>
                <a:gd name="connsiteX13" fmla="*/ 2462835 w 2592457"/>
                <a:gd name="connsiteY13" fmla="*/ 1814720 h 2203588"/>
                <a:gd name="connsiteX14" fmla="*/ 2592458 w 2592457"/>
                <a:gd name="connsiteY14" fmla="*/ 1685097 h 2203588"/>
                <a:gd name="connsiteX15" fmla="*/ 2592458 w 2592457"/>
                <a:gd name="connsiteY15" fmla="*/ 129623 h 2203588"/>
                <a:gd name="connsiteX16" fmla="*/ 2462835 w 2592457"/>
                <a:gd name="connsiteY16" fmla="*/ 0 h 2203588"/>
                <a:gd name="connsiteX17" fmla="*/ 1053187 w 2592457"/>
                <a:gd name="connsiteY17" fmla="*/ 1620285 h 2203588"/>
                <a:gd name="connsiteX18" fmla="*/ 194436 w 2592457"/>
                <a:gd name="connsiteY18" fmla="*/ 1620285 h 2203588"/>
                <a:gd name="connsiteX19" fmla="*/ 194436 w 2592457"/>
                <a:gd name="connsiteY19" fmla="*/ 955975 h 2203588"/>
                <a:gd name="connsiteX20" fmla="*/ 1053187 w 2592457"/>
                <a:gd name="connsiteY20" fmla="*/ 955975 h 2203588"/>
                <a:gd name="connsiteX21" fmla="*/ 1053187 w 2592457"/>
                <a:gd name="connsiteY21" fmla="*/ 858758 h 2203588"/>
                <a:gd name="connsiteX22" fmla="*/ 194436 w 2592457"/>
                <a:gd name="connsiteY22" fmla="*/ 858758 h 2203588"/>
                <a:gd name="connsiteX23" fmla="*/ 194436 w 2592457"/>
                <a:gd name="connsiteY23" fmla="*/ 194434 h 2203588"/>
                <a:gd name="connsiteX24" fmla="*/ 1053187 w 2592457"/>
                <a:gd name="connsiteY24" fmla="*/ 194434 h 2203588"/>
                <a:gd name="connsiteX25" fmla="*/ 2398024 w 2592457"/>
                <a:gd name="connsiteY25" fmla="*/ 1620285 h 2203588"/>
                <a:gd name="connsiteX26" fmla="*/ 1150404 w 2592457"/>
                <a:gd name="connsiteY26" fmla="*/ 1620285 h 2203588"/>
                <a:gd name="connsiteX27" fmla="*/ 1150404 w 2592457"/>
                <a:gd name="connsiteY27" fmla="*/ 194434 h 2203588"/>
                <a:gd name="connsiteX28" fmla="*/ 2398024 w 2592457"/>
                <a:gd name="connsiteY28" fmla="*/ 194434 h 2203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592457" h="2203588">
                  <a:moveTo>
                    <a:pt x="2462835" y="0"/>
                  </a:moveTo>
                  <a:lnTo>
                    <a:pt x="129624" y="0"/>
                  </a:lnTo>
                  <a:cubicBezTo>
                    <a:pt x="58121" y="207"/>
                    <a:pt x="209" y="58120"/>
                    <a:pt x="0" y="129623"/>
                  </a:cubicBezTo>
                  <a:lnTo>
                    <a:pt x="0" y="1685097"/>
                  </a:lnTo>
                  <a:cubicBezTo>
                    <a:pt x="209" y="1756597"/>
                    <a:pt x="58121" y="1814509"/>
                    <a:pt x="129624" y="1814720"/>
                  </a:cubicBezTo>
                  <a:lnTo>
                    <a:pt x="1036984" y="1814720"/>
                  </a:lnTo>
                  <a:lnTo>
                    <a:pt x="1036984" y="2009154"/>
                  </a:lnTo>
                  <a:lnTo>
                    <a:pt x="712927" y="2009154"/>
                  </a:lnTo>
                  <a:lnTo>
                    <a:pt x="712927" y="2203588"/>
                  </a:lnTo>
                  <a:lnTo>
                    <a:pt x="1879532" y="2203588"/>
                  </a:lnTo>
                  <a:lnTo>
                    <a:pt x="1879532" y="2009154"/>
                  </a:lnTo>
                  <a:lnTo>
                    <a:pt x="1555475" y="2009154"/>
                  </a:lnTo>
                  <a:lnTo>
                    <a:pt x="1555475" y="1814720"/>
                  </a:lnTo>
                  <a:lnTo>
                    <a:pt x="2462835" y="1814720"/>
                  </a:lnTo>
                  <a:cubicBezTo>
                    <a:pt x="2534335" y="1814509"/>
                    <a:pt x="2592247" y="1756597"/>
                    <a:pt x="2592458" y="1685097"/>
                  </a:cubicBezTo>
                  <a:lnTo>
                    <a:pt x="2592458" y="129623"/>
                  </a:lnTo>
                  <a:cubicBezTo>
                    <a:pt x="2592247" y="58120"/>
                    <a:pt x="2534335" y="211"/>
                    <a:pt x="2462835" y="0"/>
                  </a:cubicBezTo>
                  <a:close/>
                  <a:moveTo>
                    <a:pt x="1053187" y="1620285"/>
                  </a:moveTo>
                  <a:lnTo>
                    <a:pt x="194436" y="1620285"/>
                  </a:lnTo>
                  <a:lnTo>
                    <a:pt x="194436" y="955975"/>
                  </a:lnTo>
                  <a:lnTo>
                    <a:pt x="1053187" y="955975"/>
                  </a:lnTo>
                  <a:close/>
                  <a:moveTo>
                    <a:pt x="1053187" y="858758"/>
                  </a:moveTo>
                  <a:lnTo>
                    <a:pt x="194436" y="858758"/>
                  </a:lnTo>
                  <a:lnTo>
                    <a:pt x="194436" y="194434"/>
                  </a:lnTo>
                  <a:lnTo>
                    <a:pt x="1053187" y="194434"/>
                  </a:lnTo>
                  <a:close/>
                  <a:moveTo>
                    <a:pt x="2398024" y="1620285"/>
                  </a:moveTo>
                  <a:lnTo>
                    <a:pt x="1150404" y="1620285"/>
                  </a:lnTo>
                  <a:lnTo>
                    <a:pt x="1150404" y="194434"/>
                  </a:lnTo>
                  <a:lnTo>
                    <a:pt x="2398024" y="194434"/>
                  </a:lnTo>
                  <a:close/>
                </a:path>
              </a:pathLst>
            </a:custGeom>
            <a:solidFill>
              <a:srgbClr val="969FA7"/>
            </a:solidFill>
            <a:ln w="32345" cap="flat">
              <a:noFill/>
              <a:prstDash val="solid"/>
              <a:miter/>
            </a:ln>
          </p:spPr>
          <p:txBody>
            <a:bodyPr rtlCol="0" anchor="ctr"/>
            <a:lstStyle/>
            <a:p>
              <a:endParaRPr lang="fr-FR"/>
            </a:p>
          </p:txBody>
        </p:sp>
        <p:sp>
          <p:nvSpPr>
            <p:cNvPr id="9" name="Forme libre : forme 8">
              <a:extLst>
                <a:ext uri="{FF2B5EF4-FFF2-40B4-BE49-F238E27FC236}">
                  <a16:creationId xmlns:a16="http://schemas.microsoft.com/office/drawing/2014/main" id="{EA49EC07-3045-4595-962B-55015B721858}"/>
                </a:ext>
              </a:extLst>
            </p:cNvPr>
            <p:cNvSpPr/>
            <p:nvPr/>
          </p:nvSpPr>
          <p:spPr>
            <a:xfrm>
              <a:off x="2213416" y="3131996"/>
              <a:ext cx="712958" cy="356657"/>
            </a:xfrm>
            <a:custGeom>
              <a:avLst/>
              <a:gdLst>
                <a:gd name="connsiteX0" fmla="*/ 712929 w 712958"/>
                <a:gd name="connsiteY0" fmla="*/ 178329 h 356657"/>
                <a:gd name="connsiteX1" fmla="*/ 677283 w 712958"/>
                <a:gd name="connsiteY1" fmla="*/ 106997 h 356657"/>
                <a:gd name="connsiteX2" fmla="*/ 503011 w 712958"/>
                <a:gd name="connsiteY2" fmla="*/ 23776 h 356657"/>
                <a:gd name="connsiteX3" fmla="*/ 356463 w 712958"/>
                <a:gd name="connsiteY3" fmla="*/ 0 h 356657"/>
                <a:gd name="connsiteX4" fmla="*/ 209918 w 712958"/>
                <a:gd name="connsiteY4" fmla="*/ 23776 h 356657"/>
                <a:gd name="connsiteX5" fmla="*/ 35646 w 712958"/>
                <a:gd name="connsiteY5" fmla="*/ 106997 h 356657"/>
                <a:gd name="connsiteX6" fmla="*/ 0 w 712958"/>
                <a:gd name="connsiteY6" fmla="*/ 178329 h 356657"/>
                <a:gd name="connsiteX7" fmla="*/ 0 w 712958"/>
                <a:gd name="connsiteY7" fmla="*/ 356657 h 356657"/>
                <a:gd name="connsiteX8" fmla="*/ 712926 w 712958"/>
                <a:gd name="connsiteY8" fmla="*/ 356657 h 356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2958" h="356657">
                  <a:moveTo>
                    <a:pt x="712929" y="178329"/>
                  </a:moveTo>
                  <a:cubicBezTo>
                    <a:pt x="713671" y="150097"/>
                    <a:pt x="700307" y="123352"/>
                    <a:pt x="677283" y="106997"/>
                  </a:cubicBezTo>
                  <a:cubicBezTo>
                    <a:pt x="625988" y="66827"/>
                    <a:pt x="566494" y="38417"/>
                    <a:pt x="503011" y="23776"/>
                  </a:cubicBezTo>
                  <a:cubicBezTo>
                    <a:pt x="455414" y="9459"/>
                    <a:pt x="406144" y="1468"/>
                    <a:pt x="356463" y="0"/>
                  </a:cubicBezTo>
                  <a:cubicBezTo>
                    <a:pt x="306668" y="152"/>
                    <a:pt x="257207" y="8176"/>
                    <a:pt x="209918" y="23776"/>
                  </a:cubicBezTo>
                  <a:cubicBezTo>
                    <a:pt x="147336" y="40919"/>
                    <a:pt x="88318" y="69102"/>
                    <a:pt x="35646" y="106997"/>
                  </a:cubicBezTo>
                  <a:cubicBezTo>
                    <a:pt x="13309" y="123929"/>
                    <a:pt x="133" y="150301"/>
                    <a:pt x="0" y="178329"/>
                  </a:cubicBezTo>
                  <a:lnTo>
                    <a:pt x="0" y="356657"/>
                  </a:lnTo>
                  <a:lnTo>
                    <a:pt x="712926" y="356657"/>
                  </a:lnTo>
                  <a:close/>
                </a:path>
              </a:pathLst>
            </a:custGeom>
            <a:solidFill>
              <a:srgbClr val="ED8428"/>
            </a:solidFill>
            <a:ln w="32345" cap="flat">
              <a:noFill/>
              <a:prstDash val="solid"/>
              <a:miter/>
            </a:ln>
          </p:spPr>
          <p:txBody>
            <a:bodyPr rtlCol="0" anchor="ctr"/>
            <a:lstStyle/>
            <a:p>
              <a:endParaRPr lang="fr-FR"/>
            </a:p>
          </p:txBody>
        </p:sp>
        <p:sp>
          <p:nvSpPr>
            <p:cNvPr id="11" name="Forme libre : forme 10">
              <a:extLst>
                <a:ext uri="{FF2B5EF4-FFF2-40B4-BE49-F238E27FC236}">
                  <a16:creationId xmlns:a16="http://schemas.microsoft.com/office/drawing/2014/main" id="{070D969A-25C1-4C6B-BED0-2F3C291A6CDF}"/>
                </a:ext>
              </a:extLst>
            </p:cNvPr>
            <p:cNvSpPr/>
            <p:nvPr/>
          </p:nvSpPr>
          <p:spPr>
            <a:xfrm>
              <a:off x="2391651" y="2727877"/>
              <a:ext cx="356462" cy="356462"/>
            </a:xfrm>
            <a:custGeom>
              <a:avLst/>
              <a:gdLst>
                <a:gd name="connsiteX0" fmla="*/ 356463 w 356462"/>
                <a:gd name="connsiteY0" fmla="*/ 178231 h 356462"/>
                <a:gd name="connsiteX1" fmla="*/ 178231 w 356462"/>
                <a:gd name="connsiteY1" fmla="*/ 356463 h 356462"/>
                <a:gd name="connsiteX2" fmla="*/ 0 w 356462"/>
                <a:gd name="connsiteY2" fmla="*/ 178231 h 356462"/>
                <a:gd name="connsiteX3" fmla="*/ 178231 w 356462"/>
                <a:gd name="connsiteY3" fmla="*/ 0 h 356462"/>
                <a:gd name="connsiteX4" fmla="*/ 356463 w 356462"/>
                <a:gd name="connsiteY4" fmla="*/ 178231 h 3564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6462" h="356462">
                  <a:moveTo>
                    <a:pt x="356463" y="178231"/>
                  </a:moveTo>
                  <a:cubicBezTo>
                    <a:pt x="356463" y="276666"/>
                    <a:pt x="276666" y="356463"/>
                    <a:pt x="178231" y="356463"/>
                  </a:cubicBezTo>
                  <a:cubicBezTo>
                    <a:pt x="79797" y="356463"/>
                    <a:pt x="0" y="276666"/>
                    <a:pt x="0" y="178231"/>
                  </a:cubicBezTo>
                  <a:cubicBezTo>
                    <a:pt x="0" y="79797"/>
                    <a:pt x="79797" y="0"/>
                    <a:pt x="178231" y="0"/>
                  </a:cubicBezTo>
                  <a:cubicBezTo>
                    <a:pt x="276666" y="0"/>
                    <a:pt x="356463" y="79797"/>
                    <a:pt x="356463" y="178231"/>
                  </a:cubicBezTo>
                  <a:close/>
                </a:path>
              </a:pathLst>
            </a:custGeom>
            <a:solidFill>
              <a:srgbClr val="ED8428"/>
            </a:solidFill>
            <a:ln w="32345" cap="flat">
              <a:noFill/>
              <a:prstDash val="solid"/>
              <a:miter/>
            </a:ln>
          </p:spPr>
          <p:txBody>
            <a:bodyPr rtlCol="0" anchor="ctr"/>
            <a:lstStyle/>
            <a:p>
              <a:endParaRPr lang="fr-FR"/>
            </a:p>
          </p:txBody>
        </p:sp>
        <p:sp>
          <p:nvSpPr>
            <p:cNvPr id="13" name="Forme libre : forme 12">
              <a:extLst>
                <a:ext uri="{FF2B5EF4-FFF2-40B4-BE49-F238E27FC236}">
                  <a16:creationId xmlns:a16="http://schemas.microsoft.com/office/drawing/2014/main" id="{AC75B915-DEA2-48C8-9810-88E10E56255F}"/>
                </a:ext>
              </a:extLst>
            </p:cNvPr>
            <p:cNvSpPr/>
            <p:nvPr/>
          </p:nvSpPr>
          <p:spPr>
            <a:xfrm>
              <a:off x="1223795" y="2797640"/>
              <a:ext cx="438745" cy="219487"/>
            </a:xfrm>
            <a:custGeom>
              <a:avLst/>
              <a:gdLst>
                <a:gd name="connsiteX0" fmla="*/ 438728 w 438745"/>
                <a:gd name="connsiteY0" fmla="*/ 109745 h 219487"/>
                <a:gd name="connsiteX1" fmla="*/ 416789 w 438745"/>
                <a:gd name="connsiteY1" fmla="*/ 65845 h 219487"/>
                <a:gd name="connsiteX2" fmla="*/ 309546 w 438745"/>
                <a:gd name="connsiteY2" fmla="*/ 14634 h 219487"/>
                <a:gd name="connsiteX3" fmla="*/ 219361 w 438745"/>
                <a:gd name="connsiteY3" fmla="*/ 0 h 219487"/>
                <a:gd name="connsiteX4" fmla="*/ 129176 w 438745"/>
                <a:gd name="connsiteY4" fmla="*/ 14634 h 219487"/>
                <a:gd name="connsiteX5" fmla="*/ 21935 w 438745"/>
                <a:gd name="connsiteY5" fmla="*/ 65845 h 219487"/>
                <a:gd name="connsiteX6" fmla="*/ 0 w 438745"/>
                <a:gd name="connsiteY6" fmla="*/ 109745 h 219487"/>
                <a:gd name="connsiteX7" fmla="*/ 0 w 438745"/>
                <a:gd name="connsiteY7" fmla="*/ 219487 h 219487"/>
                <a:gd name="connsiteX8" fmla="*/ 438728 w 438745"/>
                <a:gd name="connsiteY8" fmla="*/ 219487 h 219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745" h="219487">
                  <a:moveTo>
                    <a:pt x="438728" y="109745"/>
                  </a:moveTo>
                  <a:cubicBezTo>
                    <a:pt x="439185" y="92369"/>
                    <a:pt x="430960" y="75910"/>
                    <a:pt x="416789" y="65845"/>
                  </a:cubicBezTo>
                  <a:cubicBezTo>
                    <a:pt x="385223" y="41126"/>
                    <a:pt x="348614" y="23643"/>
                    <a:pt x="309546" y="14634"/>
                  </a:cubicBezTo>
                  <a:cubicBezTo>
                    <a:pt x="280258" y="5823"/>
                    <a:pt x="249936" y="904"/>
                    <a:pt x="219361" y="0"/>
                  </a:cubicBezTo>
                  <a:cubicBezTo>
                    <a:pt x="188718" y="94"/>
                    <a:pt x="158279" y="5033"/>
                    <a:pt x="129176" y="14634"/>
                  </a:cubicBezTo>
                  <a:cubicBezTo>
                    <a:pt x="90665" y="25182"/>
                    <a:pt x="54348" y="42526"/>
                    <a:pt x="21935" y="65845"/>
                  </a:cubicBezTo>
                  <a:cubicBezTo>
                    <a:pt x="8189" y="76267"/>
                    <a:pt x="78" y="92496"/>
                    <a:pt x="0" y="109745"/>
                  </a:cubicBezTo>
                  <a:lnTo>
                    <a:pt x="0" y="219487"/>
                  </a:lnTo>
                  <a:lnTo>
                    <a:pt x="438728" y="219487"/>
                  </a:lnTo>
                  <a:close/>
                </a:path>
              </a:pathLst>
            </a:custGeom>
            <a:solidFill>
              <a:srgbClr val="ED8428"/>
            </a:solidFill>
            <a:ln w="32345" cap="flat">
              <a:noFill/>
              <a:prstDash val="solid"/>
              <a:miter/>
            </a:ln>
          </p:spPr>
          <p:txBody>
            <a:bodyPr rtlCol="0" anchor="ctr"/>
            <a:lstStyle/>
            <a:p>
              <a:endParaRPr lang="fr-FR"/>
            </a:p>
          </p:txBody>
        </p:sp>
        <p:sp>
          <p:nvSpPr>
            <p:cNvPr id="15" name="Forme libre : forme 14">
              <a:extLst>
                <a:ext uri="{FF2B5EF4-FFF2-40B4-BE49-F238E27FC236}">
                  <a16:creationId xmlns:a16="http://schemas.microsoft.com/office/drawing/2014/main" id="{4612AD85-72ED-4967-BAE1-C88B92044CF4}"/>
                </a:ext>
              </a:extLst>
            </p:cNvPr>
            <p:cNvSpPr/>
            <p:nvPr/>
          </p:nvSpPr>
          <p:spPr>
            <a:xfrm>
              <a:off x="1333446" y="2548920"/>
              <a:ext cx="219424" cy="219424"/>
            </a:xfrm>
            <a:custGeom>
              <a:avLst/>
              <a:gdLst>
                <a:gd name="connsiteX0" fmla="*/ 219425 w 219424"/>
                <a:gd name="connsiteY0" fmla="*/ 109712 h 219424"/>
                <a:gd name="connsiteX1" fmla="*/ 109712 w 219424"/>
                <a:gd name="connsiteY1" fmla="*/ 219425 h 219424"/>
                <a:gd name="connsiteX2" fmla="*/ 0 w 219424"/>
                <a:gd name="connsiteY2" fmla="*/ 109712 h 219424"/>
                <a:gd name="connsiteX3" fmla="*/ 109712 w 219424"/>
                <a:gd name="connsiteY3" fmla="*/ 0 h 219424"/>
                <a:gd name="connsiteX4" fmla="*/ 219425 w 219424"/>
                <a:gd name="connsiteY4" fmla="*/ 109712 h 2194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424" h="219424">
                  <a:moveTo>
                    <a:pt x="219425" y="109712"/>
                  </a:moveTo>
                  <a:cubicBezTo>
                    <a:pt x="219425" y="170305"/>
                    <a:pt x="170305" y="219425"/>
                    <a:pt x="109712" y="219425"/>
                  </a:cubicBezTo>
                  <a:cubicBezTo>
                    <a:pt x="49120" y="219425"/>
                    <a:pt x="0" y="170305"/>
                    <a:pt x="0" y="109712"/>
                  </a:cubicBezTo>
                  <a:cubicBezTo>
                    <a:pt x="0" y="49120"/>
                    <a:pt x="49120" y="0"/>
                    <a:pt x="109712" y="0"/>
                  </a:cubicBezTo>
                  <a:cubicBezTo>
                    <a:pt x="170305" y="0"/>
                    <a:pt x="219425" y="49120"/>
                    <a:pt x="219425" y="109712"/>
                  </a:cubicBezTo>
                  <a:close/>
                </a:path>
              </a:pathLst>
            </a:custGeom>
            <a:solidFill>
              <a:srgbClr val="ED8428"/>
            </a:solidFill>
            <a:ln w="32345" cap="flat">
              <a:noFill/>
              <a:prstDash val="solid"/>
              <a:miter/>
            </a:ln>
          </p:spPr>
          <p:txBody>
            <a:bodyPr rtlCol="0" anchor="ctr"/>
            <a:lstStyle/>
            <a:p>
              <a:endParaRPr lang="fr-FR"/>
            </a:p>
          </p:txBody>
        </p:sp>
        <p:sp>
          <p:nvSpPr>
            <p:cNvPr id="16" name="Forme libre : forme 15">
              <a:extLst>
                <a:ext uri="{FF2B5EF4-FFF2-40B4-BE49-F238E27FC236}">
                  <a16:creationId xmlns:a16="http://schemas.microsoft.com/office/drawing/2014/main" id="{AA761551-FB96-4131-B6E7-235294BA4884}"/>
                </a:ext>
              </a:extLst>
            </p:cNvPr>
            <p:cNvSpPr/>
            <p:nvPr/>
          </p:nvSpPr>
          <p:spPr>
            <a:xfrm>
              <a:off x="1223795" y="3560824"/>
              <a:ext cx="438745" cy="219483"/>
            </a:xfrm>
            <a:custGeom>
              <a:avLst/>
              <a:gdLst>
                <a:gd name="connsiteX0" fmla="*/ 438728 w 438745"/>
                <a:gd name="connsiteY0" fmla="*/ 109742 h 219483"/>
                <a:gd name="connsiteX1" fmla="*/ 416789 w 438745"/>
                <a:gd name="connsiteY1" fmla="*/ 65842 h 219483"/>
                <a:gd name="connsiteX2" fmla="*/ 309546 w 438745"/>
                <a:gd name="connsiteY2" fmla="*/ 14628 h 219483"/>
                <a:gd name="connsiteX3" fmla="*/ 219361 w 438745"/>
                <a:gd name="connsiteY3" fmla="*/ 0 h 219483"/>
                <a:gd name="connsiteX4" fmla="*/ 129176 w 438745"/>
                <a:gd name="connsiteY4" fmla="*/ 14628 h 219483"/>
                <a:gd name="connsiteX5" fmla="*/ 21935 w 438745"/>
                <a:gd name="connsiteY5" fmla="*/ 65842 h 219483"/>
                <a:gd name="connsiteX6" fmla="*/ 0 w 438745"/>
                <a:gd name="connsiteY6" fmla="*/ 109742 h 219483"/>
                <a:gd name="connsiteX7" fmla="*/ 0 w 438745"/>
                <a:gd name="connsiteY7" fmla="*/ 219484 h 219483"/>
                <a:gd name="connsiteX8" fmla="*/ 438728 w 438745"/>
                <a:gd name="connsiteY8" fmla="*/ 219484 h 219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745" h="219483">
                  <a:moveTo>
                    <a:pt x="438728" y="109742"/>
                  </a:moveTo>
                  <a:cubicBezTo>
                    <a:pt x="439185" y="92369"/>
                    <a:pt x="430960" y="75907"/>
                    <a:pt x="416789" y="65842"/>
                  </a:cubicBezTo>
                  <a:cubicBezTo>
                    <a:pt x="385223" y="41123"/>
                    <a:pt x="348614" y="23640"/>
                    <a:pt x="309546" y="14628"/>
                  </a:cubicBezTo>
                  <a:cubicBezTo>
                    <a:pt x="280258" y="5823"/>
                    <a:pt x="249936" y="904"/>
                    <a:pt x="219361" y="0"/>
                  </a:cubicBezTo>
                  <a:cubicBezTo>
                    <a:pt x="188718" y="94"/>
                    <a:pt x="158279" y="5029"/>
                    <a:pt x="129176" y="14628"/>
                  </a:cubicBezTo>
                  <a:cubicBezTo>
                    <a:pt x="90665" y="25179"/>
                    <a:pt x="54348" y="42523"/>
                    <a:pt x="21935" y="65842"/>
                  </a:cubicBezTo>
                  <a:cubicBezTo>
                    <a:pt x="8186" y="76264"/>
                    <a:pt x="78" y="92492"/>
                    <a:pt x="0" y="109742"/>
                  </a:cubicBezTo>
                  <a:lnTo>
                    <a:pt x="0" y="219484"/>
                  </a:lnTo>
                  <a:lnTo>
                    <a:pt x="438728" y="219484"/>
                  </a:lnTo>
                  <a:close/>
                </a:path>
              </a:pathLst>
            </a:custGeom>
            <a:solidFill>
              <a:srgbClr val="ED8428"/>
            </a:solidFill>
            <a:ln w="32345" cap="flat">
              <a:noFill/>
              <a:prstDash val="solid"/>
              <a:miter/>
            </a:ln>
          </p:spPr>
          <p:txBody>
            <a:bodyPr rtlCol="0" anchor="ctr"/>
            <a:lstStyle/>
            <a:p>
              <a:endParaRPr lang="fr-FR"/>
            </a:p>
          </p:txBody>
        </p:sp>
        <p:sp>
          <p:nvSpPr>
            <p:cNvPr id="17" name="Forme libre : forme 16">
              <a:extLst>
                <a:ext uri="{FF2B5EF4-FFF2-40B4-BE49-F238E27FC236}">
                  <a16:creationId xmlns:a16="http://schemas.microsoft.com/office/drawing/2014/main" id="{E6EE60BB-16F2-47FB-9254-FEC8E8A8C9BB}"/>
                </a:ext>
              </a:extLst>
            </p:cNvPr>
            <p:cNvSpPr/>
            <p:nvPr/>
          </p:nvSpPr>
          <p:spPr>
            <a:xfrm>
              <a:off x="1333446" y="3312104"/>
              <a:ext cx="219424" cy="219424"/>
            </a:xfrm>
            <a:custGeom>
              <a:avLst/>
              <a:gdLst>
                <a:gd name="connsiteX0" fmla="*/ 219425 w 219424"/>
                <a:gd name="connsiteY0" fmla="*/ 109712 h 219424"/>
                <a:gd name="connsiteX1" fmla="*/ 109712 w 219424"/>
                <a:gd name="connsiteY1" fmla="*/ 219425 h 219424"/>
                <a:gd name="connsiteX2" fmla="*/ 0 w 219424"/>
                <a:gd name="connsiteY2" fmla="*/ 109712 h 219424"/>
                <a:gd name="connsiteX3" fmla="*/ 109712 w 219424"/>
                <a:gd name="connsiteY3" fmla="*/ 0 h 219424"/>
                <a:gd name="connsiteX4" fmla="*/ 219425 w 219424"/>
                <a:gd name="connsiteY4" fmla="*/ 109712 h 2194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424" h="219424">
                  <a:moveTo>
                    <a:pt x="219425" y="109712"/>
                  </a:moveTo>
                  <a:cubicBezTo>
                    <a:pt x="219425" y="170305"/>
                    <a:pt x="170305" y="219425"/>
                    <a:pt x="109712" y="219425"/>
                  </a:cubicBezTo>
                  <a:cubicBezTo>
                    <a:pt x="49120" y="219425"/>
                    <a:pt x="0" y="170305"/>
                    <a:pt x="0" y="109712"/>
                  </a:cubicBezTo>
                  <a:cubicBezTo>
                    <a:pt x="0" y="49120"/>
                    <a:pt x="49120" y="0"/>
                    <a:pt x="109712" y="0"/>
                  </a:cubicBezTo>
                  <a:cubicBezTo>
                    <a:pt x="170305" y="0"/>
                    <a:pt x="219425" y="49120"/>
                    <a:pt x="219425" y="109712"/>
                  </a:cubicBezTo>
                  <a:close/>
                </a:path>
              </a:pathLst>
            </a:custGeom>
            <a:solidFill>
              <a:srgbClr val="ED8428"/>
            </a:solidFill>
            <a:ln w="32345" cap="flat">
              <a:noFill/>
              <a:prstDash val="solid"/>
              <a:miter/>
            </a:ln>
          </p:spPr>
          <p:txBody>
            <a:bodyPr rtlCol="0" anchor="ctr"/>
            <a:lstStyle/>
            <a:p>
              <a:endParaRPr lang="fr-FR"/>
            </a:p>
          </p:txBody>
        </p:sp>
      </p:grpSp>
      <p:sp>
        <p:nvSpPr>
          <p:cNvPr id="3" name="Espace réservé du numéro de diapositive 2">
            <a:extLst>
              <a:ext uri="{FF2B5EF4-FFF2-40B4-BE49-F238E27FC236}">
                <a16:creationId xmlns:a16="http://schemas.microsoft.com/office/drawing/2014/main" id="{B7920BCD-6628-45F3-98C2-AF941010CDAC}"/>
              </a:ext>
            </a:extLst>
          </p:cNvPr>
          <p:cNvSpPr>
            <a:spLocks noGrp="1"/>
          </p:cNvSpPr>
          <p:nvPr>
            <p:ph type="sldNum" sz="quarter" idx="12"/>
          </p:nvPr>
        </p:nvSpPr>
        <p:spPr/>
        <p:txBody>
          <a:bodyPr/>
          <a:lstStyle/>
          <a:p>
            <a:fld id="{D57F1E4F-1CFF-5643-939E-217C01CDF565}" type="slidenum">
              <a:rPr lang="en-US" smtClean="0"/>
              <a:pPr/>
              <a:t>1</a:t>
            </a:fld>
            <a:endParaRPr lang="en-US" dirty="0"/>
          </a:p>
        </p:txBody>
      </p:sp>
      <p:pic>
        <p:nvPicPr>
          <p:cNvPr id="18" name="Image 17">
            <a:extLst>
              <a:ext uri="{FF2B5EF4-FFF2-40B4-BE49-F238E27FC236}">
                <a16:creationId xmlns:a16="http://schemas.microsoft.com/office/drawing/2014/main" id="{F4D9C8DA-0D6D-4715-9439-133C117277BF}"/>
              </a:ext>
            </a:extLst>
          </p:cNvPr>
          <p:cNvPicPr>
            <a:picLocks noChangeAspect="1"/>
          </p:cNvPicPr>
          <p:nvPr/>
        </p:nvPicPr>
        <p:blipFill>
          <a:blip r:embed="rId2"/>
          <a:stretch>
            <a:fillRect/>
          </a:stretch>
        </p:blipFill>
        <p:spPr>
          <a:xfrm>
            <a:off x="8213184" y="5350586"/>
            <a:ext cx="3433200" cy="451738"/>
          </a:xfrm>
          <a:prstGeom prst="rect">
            <a:avLst/>
          </a:prstGeom>
        </p:spPr>
      </p:pic>
    </p:spTree>
    <p:extLst>
      <p:ext uri="{BB962C8B-B14F-4D97-AF65-F5344CB8AC3E}">
        <p14:creationId xmlns:p14="http://schemas.microsoft.com/office/powerpoint/2010/main" val="2526593619"/>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Ellipse 19">
            <a:extLst>
              <a:ext uri="{FF2B5EF4-FFF2-40B4-BE49-F238E27FC236}">
                <a16:creationId xmlns:a16="http://schemas.microsoft.com/office/drawing/2014/main" id="{324BC43C-A415-4B73-9F08-696103116F1E}"/>
              </a:ext>
            </a:extLst>
          </p:cNvPr>
          <p:cNvSpPr/>
          <p:nvPr/>
        </p:nvSpPr>
        <p:spPr>
          <a:xfrm>
            <a:off x="2219616" y="2275840"/>
            <a:ext cx="2240624" cy="2202182"/>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22" name="Forme libre : forme 21">
            <a:extLst>
              <a:ext uri="{FF2B5EF4-FFF2-40B4-BE49-F238E27FC236}">
                <a16:creationId xmlns:a16="http://schemas.microsoft.com/office/drawing/2014/main" id="{A551BA71-8EDA-4FAE-9A5F-5589110A2739}"/>
              </a:ext>
            </a:extLst>
          </p:cNvPr>
          <p:cNvSpPr/>
          <p:nvPr/>
        </p:nvSpPr>
        <p:spPr>
          <a:xfrm>
            <a:off x="4655360" y="2735448"/>
            <a:ext cx="4519120" cy="1246240"/>
          </a:xfrm>
          <a:custGeom>
            <a:avLst/>
            <a:gdLst>
              <a:gd name="connsiteX0" fmla="*/ 0 w 2043017"/>
              <a:gd name="connsiteY0" fmla="*/ 0 h 720000"/>
              <a:gd name="connsiteX1" fmla="*/ 2043017 w 2043017"/>
              <a:gd name="connsiteY1" fmla="*/ 0 h 720000"/>
              <a:gd name="connsiteX2" fmla="*/ 2043017 w 2043017"/>
              <a:gd name="connsiteY2" fmla="*/ 720000 h 720000"/>
              <a:gd name="connsiteX3" fmla="*/ 0 w 2043017"/>
              <a:gd name="connsiteY3" fmla="*/ 720000 h 720000"/>
              <a:gd name="connsiteX4" fmla="*/ 0 w 2043017"/>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3017" h="720000">
                <a:moveTo>
                  <a:pt x="0" y="0"/>
                </a:moveTo>
                <a:lnTo>
                  <a:pt x="2043017" y="0"/>
                </a:lnTo>
                <a:lnTo>
                  <a:pt x="2043017"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ctr" defTabSz="800100">
              <a:lnSpc>
                <a:spcPct val="100000"/>
              </a:lnSpc>
              <a:spcBef>
                <a:spcPct val="0"/>
              </a:spcBef>
              <a:spcAft>
                <a:spcPct val="35000"/>
              </a:spcAft>
              <a:buNone/>
              <a:defRPr cap="all"/>
            </a:pPr>
            <a:r>
              <a:rPr lang="en-GB" sz="3600" kern="1200" dirty="0">
                <a:latin typeface="+mn-lt"/>
                <a:cs typeface="Arial" panose="020B0604020202020204" pitchFamily="34" charset="0"/>
              </a:rPr>
              <a:t>88GS2021 Approach</a:t>
            </a:r>
          </a:p>
        </p:txBody>
      </p:sp>
      <p:sp>
        <p:nvSpPr>
          <p:cNvPr id="2" name="Espace réservé du numéro de diapositive 1">
            <a:extLst>
              <a:ext uri="{FF2B5EF4-FFF2-40B4-BE49-F238E27FC236}">
                <a16:creationId xmlns:a16="http://schemas.microsoft.com/office/drawing/2014/main" id="{0E6E6E3B-04FC-444D-8435-547A19AE2781}"/>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
        <p:nvSpPr>
          <p:cNvPr id="7" name="Rectangle 6" descr="Teacher">
            <a:extLst>
              <a:ext uri="{FF2B5EF4-FFF2-40B4-BE49-F238E27FC236}">
                <a16:creationId xmlns:a16="http://schemas.microsoft.com/office/drawing/2014/main" id="{3E78CC3C-908D-4D94-B0F4-05C0DAD3F44C}"/>
              </a:ext>
            </a:extLst>
          </p:cNvPr>
          <p:cNvSpPr>
            <a:spLocks noChangeAspect="1"/>
          </p:cNvSpPr>
          <p:nvPr/>
        </p:nvSpPr>
        <p:spPr>
          <a:xfrm>
            <a:off x="2457928" y="2494931"/>
            <a:ext cx="1764000" cy="1764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22415862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5BA2B-3466-4AA8-ADDC-FBA86A859B4E}"/>
              </a:ext>
            </a:extLst>
          </p:cNvPr>
          <p:cNvSpPr>
            <a:spLocks noGrp="1"/>
          </p:cNvSpPr>
          <p:nvPr>
            <p:ph type="title"/>
          </p:nvPr>
        </p:nvSpPr>
        <p:spPr/>
        <p:txBody>
          <a:bodyPr anchor="ctr"/>
          <a:lstStyle/>
          <a:p>
            <a:r>
              <a:rPr lang="fr-FR" dirty="0"/>
              <a:t>Programme - General</a:t>
            </a:r>
          </a:p>
        </p:txBody>
      </p:sp>
      <p:sp>
        <p:nvSpPr>
          <p:cNvPr id="3" name="Espace réservé du contenu 2">
            <a:extLst>
              <a:ext uri="{FF2B5EF4-FFF2-40B4-BE49-F238E27FC236}">
                <a16:creationId xmlns:a16="http://schemas.microsoft.com/office/drawing/2014/main" id="{DFA20F82-CB7E-4FFE-B094-E30A36CFA1E8}"/>
              </a:ext>
            </a:extLst>
          </p:cNvPr>
          <p:cNvSpPr>
            <a:spLocks noGrp="1"/>
          </p:cNvSpPr>
          <p:nvPr>
            <p:ph idx="1"/>
          </p:nvPr>
        </p:nvSpPr>
        <p:spPr>
          <a:xfrm>
            <a:off x="581193" y="1849120"/>
            <a:ext cx="10620207" cy="4176000"/>
          </a:xfrm>
        </p:spPr>
        <p:txBody>
          <a:bodyPr>
            <a:noAutofit/>
          </a:bodyPr>
          <a:lstStyle/>
          <a:p>
            <a:pPr>
              <a:spcBef>
                <a:spcPts val="0"/>
              </a:spcBef>
            </a:pPr>
            <a:r>
              <a:rPr lang="en-GB" sz="2400" dirty="0"/>
              <a:t>The GS will be held through a series of </a:t>
            </a:r>
            <a:r>
              <a:rPr lang="en-GB" sz="2400" dirty="0">
                <a:solidFill>
                  <a:srgbClr val="ED8428"/>
                </a:solidFill>
              </a:rPr>
              <a:t>5 virtual sessions</a:t>
            </a:r>
            <a:r>
              <a:rPr lang="en-GB" sz="2400" b="1" dirty="0"/>
              <a:t> </a:t>
            </a:r>
            <a:r>
              <a:rPr lang="en-GB" sz="2400" dirty="0"/>
              <a:t>of no more than </a:t>
            </a:r>
            <a:r>
              <a:rPr lang="en-GB" sz="2400" dirty="0">
                <a:solidFill>
                  <a:srgbClr val="ED8428"/>
                </a:solidFill>
              </a:rPr>
              <a:t>4 hours each</a:t>
            </a:r>
            <a:r>
              <a:rPr lang="en-GB" sz="2400" b="1" dirty="0"/>
              <a:t> </a:t>
            </a:r>
            <a:r>
              <a:rPr lang="en-GB" sz="2400" dirty="0"/>
              <a:t>starting at around midday Paris time</a:t>
            </a:r>
          </a:p>
          <a:p>
            <a:pPr lvl="1">
              <a:spcBef>
                <a:spcPts val="0"/>
              </a:spcBef>
              <a:spcAft>
                <a:spcPts val="1200"/>
              </a:spcAft>
            </a:pPr>
            <a:r>
              <a:rPr lang="en-GB" sz="2100" dirty="0"/>
              <a:t>Dates – From Monday 24 to Friday 28 May 2021</a:t>
            </a:r>
          </a:p>
          <a:p>
            <a:pPr>
              <a:spcBef>
                <a:spcPts val="0"/>
              </a:spcBef>
              <a:spcAft>
                <a:spcPts val="1200"/>
              </a:spcAft>
            </a:pPr>
            <a:r>
              <a:rPr lang="en-GB" sz="2400" dirty="0"/>
              <a:t>This time is not sufficient for allowing all the presentations nor for addressing all the resolutions usually presented for adoption during a presential General Session</a:t>
            </a:r>
          </a:p>
          <a:p>
            <a:pPr>
              <a:spcBef>
                <a:spcPts val="0"/>
              </a:spcBef>
            </a:pPr>
            <a:r>
              <a:rPr lang="en-GB" sz="2400" dirty="0"/>
              <a:t>There is thus a need to develop a web portal – part of the GS Website – where:</a:t>
            </a:r>
          </a:p>
          <a:p>
            <a:pPr lvl="1">
              <a:spcBef>
                <a:spcPts val="0"/>
              </a:spcBef>
              <a:spcAft>
                <a:spcPts val="300"/>
              </a:spcAft>
            </a:pPr>
            <a:r>
              <a:rPr lang="en-GB" sz="2100" dirty="0"/>
              <a:t>Some presentations/videos will be uploaded in advance</a:t>
            </a:r>
            <a:endParaRPr lang="en-GB" sz="2100" i="1" dirty="0"/>
          </a:p>
          <a:p>
            <a:pPr lvl="1">
              <a:spcBef>
                <a:spcPts val="0"/>
              </a:spcBef>
              <a:spcAft>
                <a:spcPts val="300"/>
              </a:spcAft>
            </a:pPr>
            <a:r>
              <a:rPr lang="en-GB" sz="2100" dirty="0"/>
              <a:t>Members and partners will be able to send comments/questions on some documents before SG</a:t>
            </a:r>
          </a:p>
          <a:p>
            <a:pPr lvl="1">
              <a:spcBef>
                <a:spcPts val="0"/>
              </a:spcBef>
            </a:pPr>
            <a:r>
              <a:rPr lang="en-GB" sz="2100" dirty="0"/>
              <a:t>Members will be able to vote on some resolutions in advance (status, Ref. Centres, Diagnostic Kits, </a:t>
            </a:r>
            <a:r>
              <a:rPr lang="en-GB" sz="2100" dirty="0" err="1"/>
              <a:t>MoUs</a:t>
            </a:r>
            <a:r>
              <a:rPr lang="en-GB" sz="2100" dirty="0"/>
              <a:t>, among others)</a:t>
            </a:r>
            <a:endParaRPr lang="en-GB" sz="2100" i="1" dirty="0"/>
          </a:p>
        </p:txBody>
      </p:sp>
      <p:sp>
        <p:nvSpPr>
          <p:cNvPr id="5" name="Ellipse 4">
            <a:extLst>
              <a:ext uri="{FF2B5EF4-FFF2-40B4-BE49-F238E27FC236}">
                <a16:creationId xmlns:a16="http://schemas.microsoft.com/office/drawing/2014/main" id="{87487014-AC0D-417C-9AC5-118F9B130093}"/>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4" name="Espace réservé du numéro de diapositive 3">
            <a:extLst>
              <a:ext uri="{FF2B5EF4-FFF2-40B4-BE49-F238E27FC236}">
                <a16:creationId xmlns:a16="http://schemas.microsoft.com/office/drawing/2014/main" id="{94DA0828-30C8-477C-9D69-3D3FAEB97FA8}"/>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
        <p:nvSpPr>
          <p:cNvPr id="8" name="Rectangle 7" descr="Teacher">
            <a:extLst>
              <a:ext uri="{FF2B5EF4-FFF2-40B4-BE49-F238E27FC236}">
                <a16:creationId xmlns:a16="http://schemas.microsoft.com/office/drawing/2014/main" id="{8BBC8EB9-3A31-4E38-9C4F-5CD00E3A2381}"/>
              </a:ext>
            </a:extLst>
          </p:cNvPr>
          <p:cNvSpPr/>
          <p:nvPr/>
        </p:nvSpPr>
        <p:spPr>
          <a:xfrm>
            <a:off x="846926" y="832880"/>
            <a:ext cx="432000" cy="432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1004315970"/>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5BA2B-3466-4AA8-ADDC-FBA86A859B4E}"/>
              </a:ext>
            </a:extLst>
          </p:cNvPr>
          <p:cNvSpPr>
            <a:spLocks noGrp="1"/>
          </p:cNvSpPr>
          <p:nvPr>
            <p:ph type="title"/>
          </p:nvPr>
        </p:nvSpPr>
        <p:spPr/>
        <p:txBody>
          <a:bodyPr anchor="ctr"/>
          <a:lstStyle/>
          <a:p>
            <a:r>
              <a:rPr lang="en-GB" dirty="0"/>
              <a:t>Agenda Day 1 – 24 May</a:t>
            </a:r>
            <a:endParaRPr lang="fr-FR" dirty="0"/>
          </a:p>
        </p:txBody>
      </p:sp>
      <p:sp>
        <p:nvSpPr>
          <p:cNvPr id="3" name="Espace réservé du contenu 2">
            <a:extLst>
              <a:ext uri="{FF2B5EF4-FFF2-40B4-BE49-F238E27FC236}">
                <a16:creationId xmlns:a16="http://schemas.microsoft.com/office/drawing/2014/main" id="{DFA20F82-CB7E-4FFE-B094-E30A36CFA1E8}"/>
              </a:ext>
            </a:extLst>
          </p:cNvPr>
          <p:cNvSpPr>
            <a:spLocks noGrp="1"/>
          </p:cNvSpPr>
          <p:nvPr>
            <p:ph idx="1"/>
          </p:nvPr>
        </p:nvSpPr>
        <p:spPr>
          <a:xfrm>
            <a:off x="581193" y="1849120"/>
            <a:ext cx="10620207" cy="4176000"/>
          </a:xfrm>
        </p:spPr>
        <p:txBody>
          <a:bodyPr>
            <a:noAutofit/>
          </a:bodyPr>
          <a:lstStyle/>
          <a:p>
            <a:r>
              <a:rPr lang="en-GB" dirty="0"/>
              <a:t>Meeting of the Regional Commissions - </a:t>
            </a:r>
            <a:r>
              <a:rPr lang="en-GB" i="1" dirty="0">
                <a:solidFill>
                  <a:srgbClr val="ED8428"/>
                </a:solidFill>
              </a:rPr>
              <a:t>only</a:t>
            </a:r>
          </a:p>
          <a:p>
            <a:pPr lvl="1"/>
            <a:r>
              <a:rPr lang="en-GB" dirty="0"/>
              <a:t>Duration of no more than three hours </a:t>
            </a:r>
          </a:p>
          <a:p>
            <a:pPr lvl="1"/>
            <a:r>
              <a:rPr lang="en-GB" dirty="0"/>
              <a:t>Agendas limited to the discussions related to the elections and few crucial topics</a:t>
            </a:r>
          </a:p>
          <a:p>
            <a:pPr lvl="1"/>
            <a:r>
              <a:rPr lang="en-GB" dirty="0"/>
              <a:t>The meetings will be run individually at the most convenient time zone for the respective Regions</a:t>
            </a:r>
          </a:p>
          <a:p>
            <a:pPr lvl="2"/>
            <a:r>
              <a:rPr lang="en-GB" dirty="0"/>
              <a:t>Greater responsibility to the Bureaus of the Regional Commissions and RR/SRR to run these meetings</a:t>
            </a:r>
          </a:p>
          <a:p>
            <a:pPr lvl="1"/>
            <a:r>
              <a:rPr lang="en-GB" dirty="0"/>
              <a:t>Same interactive IT platform as for the rest of the General Session would be used  </a:t>
            </a:r>
          </a:p>
        </p:txBody>
      </p:sp>
      <p:sp>
        <p:nvSpPr>
          <p:cNvPr id="5" name="Ellipse 4">
            <a:extLst>
              <a:ext uri="{FF2B5EF4-FFF2-40B4-BE49-F238E27FC236}">
                <a16:creationId xmlns:a16="http://schemas.microsoft.com/office/drawing/2014/main" id="{87487014-AC0D-417C-9AC5-118F9B130093}"/>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4" name="Espace réservé du numéro de diapositive 3">
            <a:extLst>
              <a:ext uri="{FF2B5EF4-FFF2-40B4-BE49-F238E27FC236}">
                <a16:creationId xmlns:a16="http://schemas.microsoft.com/office/drawing/2014/main" id="{94DA0828-30C8-477C-9D69-3D3FAEB97FA8}"/>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
        <p:nvSpPr>
          <p:cNvPr id="8" name="Rectangle 7" descr="Teacher">
            <a:extLst>
              <a:ext uri="{FF2B5EF4-FFF2-40B4-BE49-F238E27FC236}">
                <a16:creationId xmlns:a16="http://schemas.microsoft.com/office/drawing/2014/main" id="{8BBC8EB9-3A31-4E38-9C4F-5CD00E3A2381}"/>
              </a:ext>
            </a:extLst>
          </p:cNvPr>
          <p:cNvSpPr/>
          <p:nvPr/>
        </p:nvSpPr>
        <p:spPr>
          <a:xfrm>
            <a:off x="846926" y="832880"/>
            <a:ext cx="432000" cy="432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3123272944"/>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5BA2B-3466-4AA8-ADDC-FBA86A859B4E}"/>
              </a:ext>
            </a:extLst>
          </p:cNvPr>
          <p:cNvSpPr>
            <a:spLocks noGrp="1"/>
          </p:cNvSpPr>
          <p:nvPr>
            <p:ph type="title"/>
          </p:nvPr>
        </p:nvSpPr>
        <p:spPr/>
        <p:txBody>
          <a:bodyPr anchor="ctr"/>
          <a:lstStyle/>
          <a:p>
            <a:r>
              <a:rPr lang="en-GB" dirty="0"/>
              <a:t>Agenda Day 2 – 25 May</a:t>
            </a:r>
            <a:endParaRPr lang="fr-FR" dirty="0"/>
          </a:p>
        </p:txBody>
      </p:sp>
      <p:sp>
        <p:nvSpPr>
          <p:cNvPr id="3" name="Espace réservé du contenu 2">
            <a:extLst>
              <a:ext uri="{FF2B5EF4-FFF2-40B4-BE49-F238E27FC236}">
                <a16:creationId xmlns:a16="http://schemas.microsoft.com/office/drawing/2014/main" id="{DFA20F82-CB7E-4FFE-B094-E30A36CFA1E8}"/>
              </a:ext>
            </a:extLst>
          </p:cNvPr>
          <p:cNvSpPr>
            <a:spLocks noGrp="1"/>
          </p:cNvSpPr>
          <p:nvPr>
            <p:ph idx="1"/>
          </p:nvPr>
        </p:nvSpPr>
        <p:spPr>
          <a:xfrm>
            <a:off x="581193" y="1571097"/>
            <a:ext cx="10620207" cy="4176000"/>
          </a:xfrm>
        </p:spPr>
        <p:txBody>
          <a:bodyPr>
            <a:noAutofit/>
          </a:bodyPr>
          <a:lstStyle/>
          <a:p>
            <a:r>
              <a:rPr lang="en-US" dirty="0"/>
              <a:t>General Session Opening </a:t>
            </a:r>
            <a:r>
              <a:rPr lang="en-GB" dirty="0">
                <a:solidFill>
                  <a:srgbClr val="ED8428"/>
                </a:solidFill>
              </a:rPr>
              <a:t> </a:t>
            </a:r>
          </a:p>
          <a:p>
            <a:pPr lvl="1">
              <a:spcBef>
                <a:spcPts val="0"/>
              </a:spcBef>
            </a:pPr>
            <a:r>
              <a:rPr lang="en-GB" dirty="0"/>
              <a:t>Speeches – President, DG and one partner (WHO?)</a:t>
            </a:r>
          </a:p>
          <a:p>
            <a:pPr lvl="1">
              <a:spcBef>
                <a:spcPts val="0"/>
              </a:spcBef>
            </a:pPr>
            <a:r>
              <a:rPr lang="en-GB" dirty="0"/>
              <a:t>Adoption of the agenda</a:t>
            </a:r>
          </a:p>
          <a:p>
            <a:pPr lvl="1">
              <a:spcBef>
                <a:spcPts val="0"/>
              </a:spcBef>
            </a:pPr>
            <a:r>
              <a:rPr lang="en-US" dirty="0"/>
              <a:t>The Nomination of the Sub-Commission for the Agenda and the Credentials Committee would be informed and published on the GS website in advance.</a:t>
            </a:r>
          </a:p>
          <a:p>
            <a:pPr lvl="1">
              <a:spcBef>
                <a:spcPts val="0"/>
              </a:spcBef>
            </a:pPr>
            <a:r>
              <a:rPr lang="en-US" dirty="0"/>
              <a:t>Proposal and adoption of a resolution on virtual General Session </a:t>
            </a:r>
            <a:endParaRPr lang="en-GB" dirty="0"/>
          </a:p>
          <a:p>
            <a:r>
              <a:rPr lang="en-GB" dirty="0"/>
              <a:t>Terrestrial Animal Health Code Commission </a:t>
            </a:r>
            <a:endParaRPr lang="en-GB" dirty="0">
              <a:solidFill>
                <a:srgbClr val="ED8428"/>
              </a:solidFill>
            </a:endParaRPr>
          </a:p>
          <a:p>
            <a:pPr lvl="1">
              <a:spcBef>
                <a:spcPts val="0"/>
              </a:spcBef>
            </a:pPr>
            <a:r>
              <a:rPr lang="en-US" dirty="0"/>
              <a:t>Introduction and reminder on the amended process</a:t>
            </a:r>
          </a:p>
          <a:p>
            <a:pPr lvl="1">
              <a:spcBef>
                <a:spcPts val="0"/>
              </a:spcBef>
            </a:pPr>
            <a:r>
              <a:rPr lang="en-US" dirty="0"/>
              <a:t>Presentation of standards, response to positions submitted in advance, intervention by members (limited in length) and proposal for adoption</a:t>
            </a:r>
          </a:p>
          <a:p>
            <a:pPr lvl="1">
              <a:spcBef>
                <a:spcPts val="0"/>
              </a:spcBef>
            </a:pPr>
            <a:r>
              <a:rPr lang="en-US" dirty="0"/>
              <a:t>Proposal of resolution and adoption </a:t>
            </a:r>
            <a:endParaRPr lang="en-GB" dirty="0"/>
          </a:p>
        </p:txBody>
      </p:sp>
      <p:sp>
        <p:nvSpPr>
          <p:cNvPr id="5" name="Ellipse 4">
            <a:extLst>
              <a:ext uri="{FF2B5EF4-FFF2-40B4-BE49-F238E27FC236}">
                <a16:creationId xmlns:a16="http://schemas.microsoft.com/office/drawing/2014/main" id="{87487014-AC0D-417C-9AC5-118F9B130093}"/>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4" name="Espace réservé du numéro de diapositive 3">
            <a:extLst>
              <a:ext uri="{FF2B5EF4-FFF2-40B4-BE49-F238E27FC236}">
                <a16:creationId xmlns:a16="http://schemas.microsoft.com/office/drawing/2014/main" id="{94DA0828-30C8-477C-9D69-3D3FAEB97FA8}"/>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
        <p:nvSpPr>
          <p:cNvPr id="8" name="Rectangle 7" descr="Teacher">
            <a:extLst>
              <a:ext uri="{FF2B5EF4-FFF2-40B4-BE49-F238E27FC236}">
                <a16:creationId xmlns:a16="http://schemas.microsoft.com/office/drawing/2014/main" id="{8BBC8EB9-3A31-4E38-9C4F-5CD00E3A2381}"/>
              </a:ext>
            </a:extLst>
          </p:cNvPr>
          <p:cNvSpPr/>
          <p:nvPr/>
        </p:nvSpPr>
        <p:spPr>
          <a:xfrm>
            <a:off x="846926" y="832880"/>
            <a:ext cx="432000" cy="432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1711491663"/>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5BA2B-3466-4AA8-ADDC-FBA86A859B4E}"/>
              </a:ext>
            </a:extLst>
          </p:cNvPr>
          <p:cNvSpPr>
            <a:spLocks noGrp="1"/>
          </p:cNvSpPr>
          <p:nvPr>
            <p:ph type="title"/>
          </p:nvPr>
        </p:nvSpPr>
        <p:spPr/>
        <p:txBody>
          <a:bodyPr anchor="ctr"/>
          <a:lstStyle/>
          <a:p>
            <a:r>
              <a:rPr lang="en-GB" dirty="0"/>
              <a:t>Agenda Day 3 – 26 May</a:t>
            </a:r>
            <a:endParaRPr lang="fr-FR" dirty="0"/>
          </a:p>
        </p:txBody>
      </p:sp>
      <p:sp>
        <p:nvSpPr>
          <p:cNvPr id="3" name="Espace réservé du contenu 2">
            <a:extLst>
              <a:ext uri="{FF2B5EF4-FFF2-40B4-BE49-F238E27FC236}">
                <a16:creationId xmlns:a16="http://schemas.microsoft.com/office/drawing/2014/main" id="{DFA20F82-CB7E-4FFE-B094-E30A36CFA1E8}"/>
              </a:ext>
            </a:extLst>
          </p:cNvPr>
          <p:cNvSpPr>
            <a:spLocks noGrp="1"/>
          </p:cNvSpPr>
          <p:nvPr>
            <p:ph idx="1"/>
          </p:nvPr>
        </p:nvSpPr>
        <p:spPr>
          <a:xfrm>
            <a:off x="581193" y="1849120"/>
            <a:ext cx="11127103" cy="4176000"/>
          </a:xfrm>
        </p:spPr>
        <p:txBody>
          <a:bodyPr>
            <a:noAutofit/>
          </a:bodyPr>
          <a:lstStyle/>
          <a:p>
            <a:pPr>
              <a:spcBef>
                <a:spcPts val="0"/>
              </a:spcBef>
            </a:pPr>
            <a:r>
              <a:rPr lang="en-GB" dirty="0"/>
              <a:t>Aquatic Animal Health Standards Commission</a:t>
            </a:r>
            <a:endParaRPr lang="en-GB" dirty="0">
              <a:solidFill>
                <a:srgbClr val="ED8428"/>
              </a:solidFill>
            </a:endParaRPr>
          </a:p>
          <a:p>
            <a:pPr lvl="1">
              <a:spcBef>
                <a:spcPts val="0"/>
              </a:spcBef>
              <a:spcAft>
                <a:spcPts val="300"/>
              </a:spcAft>
            </a:pPr>
            <a:r>
              <a:rPr lang="en-US" dirty="0"/>
              <a:t>Same approach as for TAHSC</a:t>
            </a:r>
          </a:p>
          <a:p>
            <a:pPr marL="324000" lvl="1" indent="0">
              <a:spcBef>
                <a:spcPts val="0"/>
              </a:spcBef>
              <a:spcAft>
                <a:spcPts val="300"/>
              </a:spcAft>
              <a:buNone/>
            </a:pPr>
            <a:endParaRPr lang="en-GB" dirty="0"/>
          </a:p>
          <a:p>
            <a:pPr>
              <a:spcBef>
                <a:spcPts val="0"/>
              </a:spcBef>
            </a:pPr>
            <a:r>
              <a:rPr lang="en-GB" dirty="0"/>
              <a:t>Scientific Commission for Animal Diseases </a:t>
            </a:r>
            <a:endParaRPr lang="en-GB" dirty="0">
              <a:solidFill>
                <a:srgbClr val="ED8428"/>
              </a:solidFill>
            </a:endParaRPr>
          </a:p>
          <a:p>
            <a:pPr lvl="1">
              <a:spcBef>
                <a:spcPts val="0"/>
              </a:spcBef>
              <a:spcAft>
                <a:spcPts val="300"/>
              </a:spcAft>
            </a:pPr>
            <a:r>
              <a:rPr lang="en-US" dirty="0"/>
              <a:t>Presentation of the SCAD – </a:t>
            </a:r>
            <a:r>
              <a:rPr lang="en-US" i="1" dirty="0"/>
              <a:t>To be defined</a:t>
            </a:r>
            <a:r>
              <a:rPr lang="en-GB" i="1" dirty="0"/>
              <a:t> </a:t>
            </a:r>
          </a:p>
          <a:p>
            <a:pPr marL="324000" lvl="1" indent="0">
              <a:spcBef>
                <a:spcPts val="0"/>
              </a:spcBef>
              <a:spcAft>
                <a:spcPts val="300"/>
              </a:spcAft>
              <a:buNone/>
            </a:pPr>
            <a:endParaRPr lang="en-GB" dirty="0"/>
          </a:p>
          <a:p>
            <a:pPr>
              <a:spcBef>
                <a:spcPts val="0"/>
              </a:spcBef>
            </a:pPr>
            <a:r>
              <a:rPr lang="en-GB" dirty="0"/>
              <a:t>Biological Standards Commission</a:t>
            </a:r>
            <a:endParaRPr lang="en-GB" dirty="0">
              <a:solidFill>
                <a:srgbClr val="ED8428"/>
              </a:solidFill>
            </a:endParaRPr>
          </a:p>
          <a:p>
            <a:pPr lvl="1">
              <a:spcBef>
                <a:spcPts val="0"/>
              </a:spcBef>
              <a:spcAft>
                <a:spcPts val="300"/>
              </a:spcAft>
            </a:pPr>
            <a:r>
              <a:rPr lang="en-US" dirty="0"/>
              <a:t>Same approach as TAHSC and AAHSC </a:t>
            </a:r>
            <a:endParaRPr lang="en-GB" dirty="0"/>
          </a:p>
        </p:txBody>
      </p:sp>
      <p:sp>
        <p:nvSpPr>
          <p:cNvPr id="5" name="Ellipse 4">
            <a:extLst>
              <a:ext uri="{FF2B5EF4-FFF2-40B4-BE49-F238E27FC236}">
                <a16:creationId xmlns:a16="http://schemas.microsoft.com/office/drawing/2014/main" id="{87487014-AC0D-417C-9AC5-118F9B130093}"/>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4" name="Espace réservé du numéro de diapositive 3">
            <a:extLst>
              <a:ext uri="{FF2B5EF4-FFF2-40B4-BE49-F238E27FC236}">
                <a16:creationId xmlns:a16="http://schemas.microsoft.com/office/drawing/2014/main" id="{94DA0828-30C8-477C-9D69-3D3FAEB97FA8}"/>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
        <p:nvSpPr>
          <p:cNvPr id="8" name="Rectangle 7" descr="Teacher">
            <a:extLst>
              <a:ext uri="{FF2B5EF4-FFF2-40B4-BE49-F238E27FC236}">
                <a16:creationId xmlns:a16="http://schemas.microsoft.com/office/drawing/2014/main" id="{8BBC8EB9-3A31-4E38-9C4F-5CD00E3A2381}"/>
              </a:ext>
            </a:extLst>
          </p:cNvPr>
          <p:cNvSpPr/>
          <p:nvPr/>
        </p:nvSpPr>
        <p:spPr>
          <a:xfrm>
            <a:off x="846926" y="832880"/>
            <a:ext cx="432000" cy="432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1218005820"/>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5BA2B-3466-4AA8-ADDC-FBA86A859B4E}"/>
              </a:ext>
            </a:extLst>
          </p:cNvPr>
          <p:cNvSpPr>
            <a:spLocks noGrp="1"/>
          </p:cNvSpPr>
          <p:nvPr>
            <p:ph type="title"/>
          </p:nvPr>
        </p:nvSpPr>
        <p:spPr/>
        <p:txBody>
          <a:bodyPr anchor="ctr"/>
          <a:lstStyle/>
          <a:p>
            <a:r>
              <a:rPr lang="en-GB" dirty="0"/>
              <a:t>Agenda Day 4 – 27 May</a:t>
            </a:r>
            <a:endParaRPr lang="fr-FR" dirty="0"/>
          </a:p>
        </p:txBody>
      </p:sp>
      <p:sp>
        <p:nvSpPr>
          <p:cNvPr id="3" name="Espace réservé du contenu 2">
            <a:extLst>
              <a:ext uri="{FF2B5EF4-FFF2-40B4-BE49-F238E27FC236}">
                <a16:creationId xmlns:a16="http://schemas.microsoft.com/office/drawing/2014/main" id="{DFA20F82-CB7E-4FFE-B094-E30A36CFA1E8}"/>
              </a:ext>
            </a:extLst>
          </p:cNvPr>
          <p:cNvSpPr>
            <a:spLocks noGrp="1"/>
          </p:cNvSpPr>
          <p:nvPr>
            <p:ph idx="1"/>
          </p:nvPr>
        </p:nvSpPr>
        <p:spPr>
          <a:xfrm>
            <a:off x="581193" y="1849120"/>
            <a:ext cx="11127103" cy="4176000"/>
          </a:xfrm>
        </p:spPr>
        <p:txBody>
          <a:bodyPr>
            <a:noAutofit/>
          </a:bodyPr>
          <a:lstStyle/>
          <a:p>
            <a:pPr>
              <a:lnSpc>
                <a:spcPct val="90000"/>
              </a:lnSpc>
              <a:spcBef>
                <a:spcPts val="0"/>
              </a:spcBef>
              <a:spcAft>
                <a:spcPts val="300"/>
              </a:spcAft>
            </a:pPr>
            <a:r>
              <a:rPr lang="en-GB" sz="2400" dirty="0"/>
              <a:t>Finalisation of discussion and adoption of previously proposed resolutions</a:t>
            </a:r>
            <a:endParaRPr lang="en-GB" sz="2400" dirty="0">
              <a:solidFill>
                <a:srgbClr val="ED8428"/>
              </a:solidFill>
            </a:endParaRPr>
          </a:p>
          <a:p>
            <a:pPr lvl="1">
              <a:lnSpc>
                <a:spcPct val="90000"/>
              </a:lnSpc>
              <a:spcBef>
                <a:spcPts val="0"/>
              </a:spcBef>
            </a:pPr>
            <a:r>
              <a:rPr lang="en-GB" sz="2000" dirty="0"/>
              <a:t>Extra time to come back to resolutions that needed adjustments following discussion during previous sessions. </a:t>
            </a:r>
          </a:p>
          <a:p>
            <a:pPr>
              <a:lnSpc>
                <a:spcPct val="90000"/>
              </a:lnSpc>
              <a:spcBef>
                <a:spcPts val="0"/>
              </a:spcBef>
              <a:spcAft>
                <a:spcPts val="300"/>
              </a:spcAft>
            </a:pPr>
            <a:r>
              <a:rPr lang="en-GB" sz="2400" dirty="0"/>
              <a:t>7</a:t>
            </a:r>
            <a:r>
              <a:rPr lang="en-GB" sz="2400" baseline="30000" dirty="0"/>
              <a:t>th</a:t>
            </a:r>
            <a:r>
              <a:rPr lang="en-GB" sz="2400" dirty="0"/>
              <a:t> OIE Strategic Plan and implementation roadmap </a:t>
            </a:r>
            <a:endParaRPr lang="en-GB" sz="2400" dirty="0">
              <a:solidFill>
                <a:srgbClr val="ED8428"/>
              </a:solidFill>
            </a:endParaRPr>
          </a:p>
          <a:p>
            <a:pPr lvl="1">
              <a:lnSpc>
                <a:spcPct val="90000"/>
              </a:lnSpc>
              <a:spcBef>
                <a:spcPts val="0"/>
              </a:spcBef>
              <a:spcAft>
                <a:spcPts val="300"/>
              </a:spcAft>
            </a:pPr>
            <a:r>
              <a:rPr lang="en-GB" sz="2000" dirty="0"/>
              <a:t>Questions and answers</a:t>
            </a:r>
          </a:p>
          <a:p>
            <a:pPr lvl="1">
              <a:lnSpc>
                <a:spcPct val="90000"/>
              </a:lnSpc>
              <a:spcBef>
                <a:spcPts val="0"/>
              </a:spcBef>
            </a:pPr>
            <a:r>
              <a:rPr lang="en-GB" sz="2000" dirty="0"/>
              <a:t>Proposal of resolution and adoption </a:t>
            </a:r>
          </a:p>
          <a:p>
            <a:pPr>
              <a:lnSpc>
                <a:spcPct val="90000"/>
              </a:lnSpc>
              <a:spcBef>
                <a:spcPts val="0"/>
              </a:spcBef>
              <a:spcAft>
                <a:spcPts val="300"/>
              </a:spcAft>
            </a:pPr>
            <a:r>
              <a:rPr lang="en-GB" sz="2400" dirty="0"/>
              <a:t>Administrative/budget matters</a:t>
            </a:r>
            <a:endParaRPr lang="en-GB" sz="2400" dirty="0">
              <a:solidFill>
                <a:srgbClr val="ED8428"/>
              </a:solidFill>
            </a:endParaRPr>
          </a:p>
          <a:p>
            <a:pPr lvl="1">
              <a:lnSpc>
                <a:spcPct val="90000"/>
              </a:lnSpc>
              <a:spcBef>
                <a:spcPts val="0"/>
              </a:spcBef>
              <a:spcAft>
                <a:spcPts val="300"/>
              </a:spcAft>
            </a:pPr>
            <a:r>
              <a:rPr lang="en-GB" sz="2000" dirty="0"/>
              <a:t>Questions and answers</a:t>
            </a:r>
          </a:p>
          <a:p>
            <a:pPr lvl="1">
              <a:lnSpc>
                <a:spcPct val="90000"/>
              </a:lnSpc>
              <a:spcBef>
                <a:spcPts val="0"/>
              </a:spcBef>
            </a:pPr>
            <a:r>
              <a:rPr lang="en-GB" sz="2000" dirty="0"/>
              <a:t>Proposal of resolutions and adoption</a:t>
            </a:r>
          </a:p>
        </p:txBody>
      </p:sp>
      <p:sp>
        <p:nvSpPr>
          <p:cNvPr id="5" name="Ellipse 4">
            <a:extLst>
              <a:ext uri="{FF2B5EF4-FFF2-40B4-BE49-F238E27FC236}">
                <a16:creationId xmlns:a16="http://schemas.microsoft.com/office/drawing/2014/main" id="{87487014-AC0D-417C-9AC5-118F9B130093}"/>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4" name="Espace réservé du numéro de diapositive 3">
            <a:extLst>
              <a:ext uri="{FF2B5EF4-FFF2-40B4-BE49-F238E27FC236}">
                <a16:creationId xmlns:a16="http://schemas.microsoft.com/office/drawing/2014/main" id="{94DA0828-30C8-477C-9D69-3D3FAEB97FA8}"/>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
        <p:nvSpPr>
          <p:cNvPr id="8" name="Rectangle 7" descr="Teacher">
            <a:extLst>
              <a:ext uri="{FF2B5EF4-FFF2-40B4-BE49-F238E27FC236}">
                <a16:creationId xmlns:a16="http://schemas.microsoft.com/office/drawing/2014/main" id="{8BBC8EB9-3A31-4E38-9C4F-5CD00E3A2381}"/>
              </a:ext>
            </a:extLst>
          </p:cNvPr>
          <p:cNvSpPr/>
          <p:nvPr/>
        </p:nvSpPr>
        <p:spPr>
          <a:xfrm>
            <a:off x="846926" y="832880"/>
            <a:ext cx="432000" cy="432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1249926274"/>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5BA2B-3466-4AA8-ADDC-FBA86A859B4E}"/>
              </a:ext>
            </a:extLst>
          </p:cNvPr>
          <p:cNvSpPr>
            <a:spLocks noGrp="1"/>
          </p:cNvSpPr>
          <p:nvPr>
            <p:ph type="title"/>
          </p:nvPr>
        </p:nvSpPr>
        <p:spPr/>
        <p:txBody>
          <a:bodyPr anchor="ctr"/>
          <a:lstStyle/>
          <a:p>
            <a:r>
              <a:rPr lang="en-GB" dirty="0"/>
              <a:t>Agenda Day 5 – 27 May</a:t>
            </a:r>
            <a:endParaRPr lang="fr-FR" dirty="0"/>
          </a:p>
        </p:txBody>
      </p:sp>
      <p:sp>
        <p:nvSpPr>
          <p:cNvPr id="3" name="Espace réservé du contenu 2">
            <a:extLst>
              <a:ext uri="{FF2B5EF4-FFF2-40B4-BE49-F238E27FC236}">
                <a16:creationId xmlns:a16="http://schemas.microsoft.com/office/drawing/2014/main" id="{DFA20F82-CB7E-4FFE-B094-E30A36CFA1E8}"/>
              </a:ext>
            </a:extLst>
          </p:cNvPr>
          <p:cNvSpPr>
            <a:spLocks noGrp="1"/>
          </p:cNvSpPr>
          <p:nvPr>
            <p:ph idx="1"/>
          </p:nvPr>
        </p:nvSpPr>
        <p:spPr>
          <a:xfrm>
            <a:off x="532448" y="1571097"/>
            <a:ext cx="11127103" cy="4176000"/>
          </a:xfrm>
        </p:spPr>
        <p:txBody>
          <a:bodyPr>
            <a:noAutofit/>
          </a:bodyPr>
          <a:lstStyle/>
          <a:p>
            <a:pPr>
              <a:spcBef>
                <a:spcPts val="0"/>
              </a:spcBef>
            </a:pPr>
            <a:r>
              <a:rPr lang="en-GB" sz="2400" dirty="0"/>
              <a:t>Finalisation of discussion and adoption of previously proposed resolutions</a:t>
            </a:r>
            <a:endParaRPr lang="en-GB" sz="2400" dirty="0">
              <a:solidFill>
                <a:srgbClr val="ED8428"/>
              </a:solidFill>
            </a:endParaRPr>
          </a:p>
          <a:p>
            <a:pPr lvl="1">
              <a:spcBef>
                <a:spcPts val="0"/>
              </a:spcBef>
            </a:pPr>
            <a:r>
              <a:rPr lang="en-GB" dirty="0"/>
              <a:t>Extra time to come back to resolutions that needed adjustments following discussion during previous sessions. </a:t>
            </a:r>
          </a:p>
          <a:p>
            <a:pPr>
              <a:lnSpc>
                <a:spcPct val="95000"/>
              </a:lnSpc>
              <a:spcBef>
                <a:spcPts val="0"/>
              </a:spcBef>
            </a:pPr>
            <a:r>
              <a:rPr lang="fr-FR" sz="2400" dirty="0"/>
              <a:t>Election of the Director General</a:t>
            </a:r>
            <a:endParaRPr lang="en-GB" sz="2400" dirty="0"/>
          </a:p>
          <a:p>
            <a:pPr>
              <a:lnSpc>
                <a:spcPct val="95000"/>
              </a:lnSpc>
              <a:spcBef>
                <a:spcPts val="0"/>
              </a:spcBef>
            </a:pPr>
            <a:r>
              <a:rPr lang="en-GB" sz="2400" dirty="0"/>
              <a:t>Election of the Council </a:t>
            </a:r>
            <a:endParaRPr lang="en-GB" sz="2400" dirty="0">
              <a:solidFill>
                <a:srgbClr val="ED8428"/>
              </a:solidFill>
            </a:endParaRPr>
          </a:p>
          <a:p>
            <a:pPr>
              <a:lnSpc>
                <a:spcPct val="95000"/>
              </a:lnSpc>
              <a:spcBef>
                <a:spcPts val="0"/>
              </a:spcBef>
            </a:pPr>
            <a:r>
              <a:rPr lang="en-GB" sz="2400" dirty="0"/>
              <a:t>Election of the Bureaus of the Regional Commissions </a:t>
            </a:r>
            <a:endParaRPr lang="en-GB" sz="2400" dirty="0">
              <a:solidFill>
                <a:srgbClr val="ED8428"/>
              </a:solidFill>
            </a:endParaRPr>
          </a:p>
          <a:p>
            <a:pPr>
              <a:lnSpc>
                <a:spcPct val="95000"/>
              </a:lnSpc>
              <a:spcBef>
                <a:spcPts val="0"/>
              </a:spcBef>
            </a:pPr>
            <a:r>
              <a:rPr lang="en-GB" sz="2400" dirty="0"/>
              <a:t>Election of the Terrestrial Animal Health Standards Commission </a:t>
            </a:r>
            <a:endParaRPr lang="en-GB" sz="2400" dirty="0">
              <a:solidFill>
                <a:srgbClr val="ED8428"/>
              </a:solidFill>
            </a:endParaRPr>
          </a:p>
          <a:p>
            <a:pPr>
              <a:lnSpc>
                <a:spcPct val="95000"/>
              </a:lnSpc>
              <a:spcBef>
                <a:spcPts val="0"/>
              </a:spcBef>
            </a:pPr>
            <a:r>
              <a:rPr lang="en-GB" sz="2400" dirty="0"/>
              <a:t>Election of the Aquatic Animal Health Standards Commission </a:t>
            </a:r>
            <a:endParaRPr lang="en-GB" sz="2400" dirty="0">
              <a:solidFill>
                <a:srgbClr val="ED8428"/>
              </a:solidFill>
            </a:endParaRPr>
          </a:p>
          <a:p>
            <a:pPr>
              <a:lnSpc>
                <a:spcPct val="95000"/>
              </a:lnSpc>
              <a:spcBef>
                <a:spcPts val="0"/>
              </a:spcBef>
            </a:pPr>
            <a:r>
              <a:rPr lang="en-GB" sz="2400" dirty="0"/>
              <a:t>Election of the Scientific Commission for Animal Diseases </a:t>
            </a:r>
            <a:endParaRPr lang="en-GB" sz="2400" dirty="0">
              <a:solidFill>
                <a:srgbClr val="ED8428"/>
              </a:solidFill>
            </a:endParaRPr>
          </a:p>
          <a:p>
            <a:pPr>
              <a:lnSpc>
                <a:spcPct val="95000"/>
              </a:lnSpc>
              <a:spcBef>
                <a:spcPts val="0"/>
              </a:spcBef>
            </a:pPr>
            <a:r>
              <a:rPr lang="en-GB" sz="2400" dirty="0"/>
              <a:t>Election of the Biological Standards Commission </a:t>
            </a:r>
            <a:endParaRPr lang="en-GB" sz="2400" dirty="0">
              <a:solidFill>
                <a:srgbClr val="ED8428"/>
              </a:solidFill>
            </a:endParaRPr>
          </a:p>
          <a:p>
            <a:pPr>
              <a:lnSpc>
                <a:spcPct val="95000"/>
              </a:lnSpc>
              <a:spcBef>
                <a:spcPts val="0"/>
              </a:spcBef>
            </a:pPr>
            <a:r>
              <a:rPr lang="en-GB" sz="2400" dirty="0"/>
              <a:t>Closing </a:t>
            </a:r>
            <a:endParaRPr lang="en-GB" sz="2400" dirty="0">
              <a:solidFill>
                <a:srgbClr val="ED8428"/>
              </a:solidFill>
            </a:endParaRPr>
          </a:p>
        </p:txBody>
      </p:sp>
      <p:sp>
        <p:nvSpPr>
          <p:cNvPr id="5" name="Ellipse 4">
            <a:extLst>
              <a:ext uri="{FF2B5EF4-FFF2-40B4-BE49-F238E27FC236}">
                <a16:creationId xmlns:a16="http://schemas.microsoft.com/office/drawing/2014/main" id="{87487014-AC0D-417C-9AC5-118F9B130093}"/>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4" name="Espace réservé du numéro de diapositive 3">
            <a:extLst>
              <a:ext uri="{FF2B5EF4-FFF2-40B4-BE49-F238E27FC236}">
                <a16:creationId xmlns:a16="http://schemas.microsoft.com/office/drawing/2014/main" id="{94DA0828-30C8-477C-9D69-3D3FAEB97FA8}"/>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
        <p:nvSpPr>
          <p:cNvPr id="8" name="Rectangle 7" descr="Teacher">
            <a:extLst>
              <a:ext uri="{FF2B5EF4-FFF2-40B4-BE49-F238E27FC236}">
                <a16:creationId xmlns:a16="http://schemas.microsoft.com/office/drawing/2014/main" id="{8BBC8EB9-3A31-4E38-9C4F-5CD00E3A2381}"/>
              </a:ext>
            </a:extLst>
          </p:cNvPr>
          <p:cNvSpPr/>
          <p:nvPr/>
        </p:nvSpPr>
        <p:spPr>
          <a:xfrm>
            <a:off x="846926" y="832880"/>
            <a:ext cx="432000" cy="432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2472836370"/>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5BA2B-3466-4AA8-ADDC-FBA86A859B4E}"/>
              </a:ext>
            </a:extLst>
          </p:cNvPr>
          <p:cNvSpPr>
            <a:spLocks noGrp="1"/>
          </p:cNvSpPr>
          <p:nvPr>
            <p:ph type="title"/>
          </p:nvPr>
        </p:nvSpPr>
        <p:spPr/>
        <p:txBody>
          <a:bodyPr anchor="ctr"/>
          <a:lstStyle/>
          <a:p>
            <a:r>
              <a:rPr lang="en-GB" dirty="0"/>
              <a:t>Pre-General Session Information webinars </a:t>
            </a:r>
            <a:endParaRPr lang="fr-FR" dirty="0"/>
          </a:p>
        </p:txBody>
      </p:sp>
      <p:sp>
        <p:nvSpPr>
          <p:cNvPr id="3" name="Espace réservé du contenu 2">
            <a:extLst>
              <a:ext uri="{FF2B5EF4-FFF2-40B4-BE49-F238E27FC236}">
                <a16:creationId xmlns:a16="http://schemas.microsoft.com/office/drawing/2014/main" id="{DFA20F82-CB7E-4FFE-B094-E30A36CFA1E8}"/>
              </a:ext>
            </a:extLst>
          </p:cNvPr>
          <p:cNvSpPr>
            <a:spLocks noGrp="1"/>
          </p:cNvSpPr>
          <p:nvPr>
            <p:ph idx="1"/>
          </p:nvPr>
        </p:nvSpPr>
        <p:spPr>
          <a:xfrm>
            <a:off x="581193" y="1849120"/>
            <a:ext cx="11127103" cy="4176000"/>
          </a:xfrm>
        </p:spPr>
        <p:txBody>
          <a:bodyPr>
            <a:noAutofit/>
          </a:bodyPr>
          <a:lstStyle/>
          <a:p>
            <a:r>
              <a:rPr lang="en-GB" sz="2400" dirty="0"/>
              <a:t>In order to ensure the timeliness of the technical virtual sessions (mainly standards), it is proposed to hold information webinars some weeks before the GS.</a:t>
            </a:r>
          </a:p>
          <a:p>
            <a:r>
              <a:rPr lang="en-GB" sz="2400" dirty="0"/>
              <a:t>These meetings will be an opportunity for the regional members of the Specialist Commissions to explain the standards put for adoption and to gather the general feeling back to the Presidents and OIE Secretariats</a:t>
            </a:r>
          </a:p>
          <a:p>
            <a:r>
              <a:rPr lang="en-GB" sz="2400" dirty="0"/>
              <a:t>Based on this information, the Presidents of the respective Specialist Commissions would have a greater understanding of what they must focus on during the GS discussions </a:t>
            </a:r>
          </a:p>
          <a:p>
            <a:r>
              <a:rPr lang="en-GB" sz="2400" dirty="0"/>
              <a:t>Some standards where it is felt that a consensus would be difficult to reach could be drop.</a:t>
            </a:r>
          </a:p>
        </p:txBody>
      </p:sp>
      <p:sp>
        <p:nvSpPr>
          <p:cNvPr id="5" name="Ellipse 4">
            <a:extLst>
              <a:ext uri="{FF2B5EF4-FFF2-40B4-BE49-F238E27FC236}">
                <a16:creationId xmlns:a16="http://schemas.microsoft.com/office/drawing/2014/main" id="{87487014-AC0D-417C-9AC5-118F9B130093}"/>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4" name="Espace réservé du numéro de diapositive 3">
            <a:extLst>
              <a:ext uri="{FF2B5EF4-FFF2-40B4-BE49-F238E27FC236}">
                <a16:creationId xmlns:a16="http://schemas.microsoft.com/office/drawing/2014/main" id="{94DA0828-30C8-477C-9D69-3D3FAEB97FA8}"/>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
        <p:nvSpPr>
          <p:cNvPr id="8" name="Rectangle 7" descr="Teacher">
            <a:extLst>
              <a:ext uri="{FF2B5EF4-FFF2-40B4-BE49-F238E27FC236}">
                <a16:creationId xmlns:a16="http://schemas.microsoft.com/office/drawing/2014/main" id="{8BBC8EB9-3A31-4E38-9C4F-5CD00E3A2381}"/>
              </a:ext>
            </a:extLst>
          </p:cNvPr>
          <p:cNvSpPr/>
          <p:nvPr/>
        </p:nvSpPr>
        <p:spPr>
          <a:xfrm>
            <a:off x="846926" y="832880"/>
            <a:ext cx="432000" cy="432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912087692"/>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5BA2B-3466-4AA8-ADDC-FBA86A859B4E}"/>
              </a:ext>
            </a:extLst>
          </p:cNvPr>
          <p:cNvSpPr>
            <a:spLocks noGrp="1"/>
          </p:cNvSpPr>
          <p:nvPr>
            <p:ph type="title"/>
          </p:nvPr>
        </p:nvSpPr>
        <p:spPr/>
        <p:txBody>
          <a:bodyPr anchor="ctr">
            <a:normAutofit/>
          </a:bodyPr>
          <a:lstStyle/>
          <a:p>
            <a:r>
              <a:rPr lang="en-GB" dirty="0"/>
              <a:t>Standards adoption process</a:t>
            </a:r>
            <a:endParaRPr lang="fr-FR" dirty="0"/>
          </a:p>
        </p:txBody>
      </p:sp>
      <p:sp>
        <p:nvSpPr>
          <p:cNvPr id="5" name="Ellipse 4">
            <a:extLst>
              <a:ext uri="{FF2B5EF4-FFF2-40B4-BE49-F238E27FC236}">
                <a16:creationId xmlns:a16="http://schemas.microsoft.com/office/drawing/2014/main" id="{87487014-AC0D-417C-9AC5-118F9B130093}"/>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4" name="Espace réservé du numéro de diapositive 3">
            <a:extLst>
              <a:ext uri="{FF2B5EF4-FFF2-40B4-BE49-F238E27FC236}">
                <a16:creationId xmlns:a16="http://schemas.microsoft.com/office/drawing/2014/main" id="{94DA0828-30C8-477C-9D69-3D3FAEB97FA8}"/>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
        <p:nvSpPr>
          <p:cNvPr id="8" name="Rectangle 7" descr="Teacher">
            <a:extLst>
              <a:ext uri="{FF2B5EF4-FFF2-40B4-BE49-F238E27FC236}">
                <a16:creationId xmlns:a16="http://schemas.microsoft.com/office/drawing/2014/main" id="{8BBC8EB9-3A31-4E38-9C4F-5CD00E3A2381}"/>
              </a:ext>
            </a:extLst>
          </p:cNvPr>
          <p:cNvSpPr/>
          <p:nvPr/>
        </p:nvSpPr>
        <p:spPr>
          <a:xfrm>
            <a:off x="846926" y="832880"/>
            <a:ext cx="432000" cy="432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
        <p:nvSpPr>
          <p:cNvPr id="9" name="Connecteur droit 8">
            <a:extLst>
              <a:ext uri="{FF2B5EF4-FFF2-40B4-BE49-F238E27FC236}">
                <a16:creationId xmlns:a16="http://schemas.microsoft.com/office/drawing/2014/main" id="{C021E1BF-F11A-4C73-BDAF-E4A3A10D44F1}"/>
              </a:ext>
            </a:extLst>
          </p:cNvPr>
          <p:cNvSpPr/>
          <p:nvPr/>
        </p:nvSpPr>
        <p:spPr>
          <a:xfrm flipV="1">
            <a:off x="825379" y="3759314"/>
            <a:ext cx="10671221" cy="0"/>
          </a:xfrm>
          <a:prstGeom prst="line">
            <a:avLst/>
          </a:prstGeom>
          <a:ln>
            <a:tailEnd type="triangle" w="lg" len="lg"/>
          </a:ln>
        </p:spPr>
        <p:style>
          <a:lnRef idx="3">
            <a:schemeClr val="accent2"/>
          </a:lnRef>
          <a:fillRef idx="0">
            <a:schemeClr val="accent2"/>
          </a:fillRef>
          <a:effectRef idx="2">
            <a:schemeClr val="accent2"/>
          </a:effectRef>
          <a:fontRef idx="minor">
            <a:schemeClr val="tx1"/>
          </a:fontRef>
        </p:style>
      </p:sp>
      <p:grpSp>
        <p:nvGrpSpPr>
          <p:cNvPr id="58" name="Groupe 57">
            <a:extLst>
              <a:ext uri="{FF2B5EF4-FFF2-40B4-BE49-F238E27FC236}">
                <a16:creationId xmlns:a16="http://schemas.microsoft.com/office/drawing/2014/main" id="{4FB13409-76B0-4A7E-AD8B-7705E7B22A82}"/>
              </a:ext>
            </a:extLst>
          </p:cNvPr>
          <p:cNvGrpSpPr/>
          <p:nvPr/>
        </p:nvGrpSpPr>
        <p:grpSpPr>
          <a:xfrm>
            <a:off x="685587" y="2016000"/>
            <a:ext cx="280686" cy="280686"/>
            <a:chOff x="685587" y="2064323"/>
            <a:chExt cx="280686" cy="280686"/>
          </a:xfrm>
        </p:grpSpPr>
        <p:sp>
          <p:nvSpPr>
            <p:cNvPr id="10" name="Larme 9">
              <a:extLst>
                <a:ext uri="{FF2B5EF4-FFF2-40B4-BE49-F238E27FC236}">
                  <a16:creationId xmlns:a16="http://schemas.microsoft.com/office/drawing/2014/main" id="{66746C07-599D-46F6-84BD-603BBAAF10D4}"/>
                </a:ext>
              </a:extLst>
            </p:cNvPr>
            <p:cNvSpPr/>
            <p:nvPr/>
          </p:nvSpPr>
          <p:spPr>
            <a:xfrm rot="8100000">
              <a:off x="685587" y="2064323"/>
              <a:ext cx="280686" cy="280686"/>
            </a:xfrm>
            <a:prstGeom prst="teardrop">
              <a:avLst>
                <a:gd name="adj" fmla="val 11500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1" name="Ellipse 10">
              <a:extLst>
                <a:ext uri="{FF2B5EF4-FFF2-40B4-BE49-F238E27FC236}">
                  <a16:creationId xmlns:a16="http://schemas.microsoft.com/office/drawing/2014/main" id="{6CFE405D-EE5C-406D-88D4-02818BA3E40B}"/>
                </a:ext>
              </a:extLst>
            </p:cNvPr>
            <p:cNvSpPr/>
            <p:nvPr/>
          </p:nvSpPr>
          <p:spPr>
            <a:xfrm>
              <a:off x="716770" y="2095506"/>
              <a:ext cx="218323" cy="218323"/>
            </a:xfrm>
            <a:prstGeom prst="ellipse">
              <a:avLst/>
            </a:prstGeom>
            <a:solidFill>
              <a:schemeClr val="lt1">
                <a:alpha val="90000"/>
                <a:hueOff val="0"/>
                <a:satOff val="0"/>
                <a:lumOff val="0"/>
                <a:alphaOff val="0"/>
              </a:schemeClr>
            </a:solidFill>
            <a:ln w="15875" cap="flat" cmpd="sng" algn="ctr">
              <a:no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grpSp>
      <p:sp>
        <p:nvSpPr>
          <p:cNvPr id="12" name="Forme libre : forme 11">
            <a:extLst>
              <a:ext uri="{FF2B5EF4-FFF2-40B4-BE49-F238E27FC236}">
                <a16:creationId xmlns:a16="http://schemas.microsoft.com/office/drawing/2014/main" id="{DF798A29-56C4-46C0-A377-1AE3186507FC}"/>
              </a:ext>
            </a:extLst>
          </p:cNvPr>
          <p:cNvSpPr/>
          <p:nvPr/>
        </p:nvSpPr>
        <p:spPr>
          <a:xfrm>
            <a:off x="1024404" y="2281084"/>
            <a:ext cx="2459375" cy="1155367"/>
          </a:xfrm>
          <a:custGeom>
            <a:avLst/>
            <a:gdLst>
              <a:gd name="connsiteX0" fmla="*/ 0 w 2560318"/>
              <a:gd name="connsiteY0" fmla="*/ 0 h 1508753"/>
              <a:gd name="connsiteX1" fmla="*/ 2560318 w 2560318"/>
              <a:gd name="connsiteY1" fmla="*/ 0 h 1508753"/>
              <a:gd name="connsiteX2" fmla="*/ 2560318 w 2560318"/>
              <a:gd name="connsiteY2" fmla="*/ 1508753 h 1508753"/>
              <a:gd name="connsiteX3" fmla="*/ 0 w 2560318"/>
              <a:gd name="connsiteY3" fmla="*/ 1508753 h 1508753"/>
              <a:gd name="connsiteX4" fmla="*/ 0 w 2560318"/>
              <a:gd name="connsiteY4" fmla="*/ 0 h 15087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0318" h="1508753">
                <a:moveTo>
                  <a:pt x="0" y="0"/>
                </a:moveTo>
                <a:lnTo>
                  <a:pt x="2560318" y="0"/>
                </a:lnTo>
                <a:lnTo>
                  <a:pt x="2560318" y="1508753"/>
                </a:lnTo>
                <a:lnTo>
                  <a:pt x="0" y="150875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71438" rIns="71438" bIns="107156" numCol="1" spcCol="1270" anchor="t" anchorCtr="0">
            <a:noAutofit/>
          </a:bodyPr>
          <a:lstStyle/>
          <a:p>
            <a:pPr marL="285750" lvl="0" indent="-285750">
              <a:buFont typeface="Arial" panose="020B0604020202020204" pitchFamily="34" charset="0"/>
              <a:buChar char="•"/>
            </a:pPr>
            <a:r>
              <a:rPr lang="en-US" sz="1400" dirty="0">
                <a:solidFill>
                  <a:schemeClr val="tx2"/>
                </a:solidFill>
              </a:rPr>
              <a:t>Meetings of Specialist Commissions</a:t>
            </a:r>
          </a:p>
          <a:p>
            <a:pPr marL="285750" lvl="0" indent="-285750">
              <a:buFont typeface="Arial" panose="020B0604020202020204" pitchFamily="34" charset="0"/>
              <a:buChar char="•"/>
            </a:pPr>
            <a:r>
              <a:rPr lang="en-US" sz="1400" dirty="0">
                <a:solidFill>
                  <a:schemeClr val="tx2"/>
                </a:solidFill>
              </a:rPr>
              <a:t>Publication of reports – early release of part for adoption</a:t>
            </a:r>
          </a:p>
          <a:p>
            <a:pPr marL="285750" lvl="0" indent="-285750">
              <a:buFont typeface="Arial" panose="020B0604020202020204" pitchFamily="34" charset="0"/>
              <a:buChar char="•"/>
            </a:pPr>
            <a:r>
              <a:rPr lang="en-US" sz="1400" dirty="0">
                <a:solidFill>
                  <a:schemeClr val="tx2"/>
                </a:solidFill>
              </a:rPr>
              <a:t>Publication of videos</a:t>
            </a:r>
          </a:p>
        </p:txBody>
      </p:sp>
      <p:sp>
        <p:nvSpPr>
          <p:cNvPr id="13" name="Forme libre : forme 12">
            <a:extLst>
              <a:ext uri="{FF2B5EF4-FFF2-40B4-BE49-F238E27FC236}">
                <a16:creationId xmlns:a16="http://schemas.microsoft.com/office/drawing/2014/main" id="{9394754E-DDBE-451A-A437-13A721F56FBD}"/>
              </a:ext>
            </a:extLst>
          </p:cNvPr>
          <p:cNvSpPr/>
          <p:nvPr/>
        </p:nvSpPr>
        <p:spPr>
          <a:xfrm>
            <a:off x="1024407" y="1962000"/>
            <a:ext cx="1920239" cy="397577"/>
          </a:xfrm>
          <a:custGeom>
            <a:avLst/>
            <a:gdLst>
              <a:gd name="connsiteX0" fmla="*/ 0 w 2560318"/>
              <a:gd name="connsiteY0" fmla="*/ 0 h 530102"/>
              <a:gd name="connsiteX1" fmla="*/ 2560318 w 2560318"/>
              <a:gd name="connsiteY1" fmla="*/ 0 h 530102"/>
              <a:gd name="connsiteX2" fmla="*/ 2560318 w 2560318"/>
              <a:gd name="connsiteY2" fmla="*/ 530102 h 530102"/>
              <a:gd name="connsiteX3" fmla="*/ 0 w 2560318"/>
              <a:gd name="connsiteY3" fmla="*/ 530102 h 530102"/>
              <a:gd name="connsiteX4" fmla="*/ 0 w 2560318"/>
              <a:gd name="connsiteY4" fmla="*/ 0 h 5301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0318" h="530102">
                <a:moveTo>
                  <a:pt x="0" y="0"/>
                </a:moveTo>
                <a:lnTo>
                  <a:pt x="2560318" y="0"/>
                </a:lnTo>
                <a:lnTo>
                  <a:pt x="2560318" y="530102"/>
                </a:lnTo>
                <a:lnTo>
                  <a:pt x="0" y="53010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95250" bIns="0" numCol="1" spcCol="1270" anchor="ctr" anchorCtr="0">
            <a:noAutofit/>
          </a:bodyPr>
          <a:lstStyle/>
          <a:p>
            <a:pPr defTabSz="666750">
              <a:lnSpc>
                <a:spcPct val="90000"/>
              </a:lnSpc>
              <a:spcAft>
                <a:spcPct val="35000"/>
              </a:spcAft>
              <a:defRPr b="1"/>
            </a:pPr>
            <a:r>
              <a:rPr lang="en-US" dirty="0">
                <a:solidFill>
                  <a:schemeClr val="accent1"/>
                </a:solidFill>
                <a:latin typeface="Calibri" panose="020F0502020204030204" pitchFamily="34" charset="0"/>
                <a:cs typeface="Calibri" panose="020F0502020204030204" pitchFamily="34" charset="0"/>
              </a:rPr>
              <a:t>Feb-March</a:t>
            </a:r>
          </a:p>
        </p:txBody>
      </p:sp>
      <p:sp>
        <p:nvSpPr>
          <p:cNvPr id="14" name="Connecteur droit 13">
            <a:extLst>
              <a:ext uri="{FF2B5EF4-FFF2-40B4-BE49-F238E27FC236}">
                <a16:creationId xmlns:a16="http://schemas.microsoft.com/office/drawing/2014/main" id="{D3256C3C-03DD-4180-930A-B58B865D021C}"/>
              </a:ext>
            </a:extLst>
          </p:cNvPr>
          <p:cNvSpPr/>
          <p:nvPr/>
        </p:nvSpPr>
        <p:spPr>
          <a:xfrm>
            <a:off x="825930" y="2321263"/>
            <a:ext cx="0" cy="1440000"/>
          </a:xfrm>
          <a:prstGeom prst="line">
            <a:avLst/>
          </a:prstGeom>
          <a:noFill/>
          <a:ln w="12700" cap="flat" cmpd="sng" algn="ctr">
            <a:solidFill>
              <a:schemeClr val="accent2">
                <a:hueOff val="0"/>
                <a:satOff val="0"/>
                <a:lumOff val="0"/>
                <a:alphaOff val="0"/>
              </a:schemeClr>
            </a:solidFill>
            <a:prstDash val="dash"/>
          </a:ln>
          <a:effectLst/>
        </p:spPr>
        <p:style>
          <a:lnRef idx="1">
            <a:scrgbClr r="0" g="0" b="0"/>
          </a:lnRef>
          <a:fillRef idx="0">
            <a:scrgbClr r="0" g="0" b="0"/>
          </a:fillRef>
          <a:effectRef idx="0">
            <a:scrgbClr r="0" g="0" b="0"/>
          </a:effectRef>
          <a:fontRef idx="minor">
            <a:schemeClr val="tx1">
              <a:hueOff val="0"/>
              <a:satOff val="0"/>
              <a:lumOff val="0"/>
              <a:alphaOff val="0"/>
            </a:schemeClr>
          </a:fontRef>
        </p:style>
      </p:sp>
      <p:sp>
        <p:nvSpPr>
          <p:cNvPr id="15" name="Ellipse 14">
            <a:extLst>
              <a:ext uri="{FF2B5EF4-FFF2-40B4-BE49-F238E27FC236}">
                <a16:creationId xmlns:a16="http://schemas.microsoft.com/office/drawing/2014/main" id="{EBDC2944-8718-49E9-8BFA-A1794DDDAE1C}"/>
              </a:ext>
            </a:extLst>
          </p:cNvPr>
          <p:cNvSpPr/>
          <p:nvPr/>
        </p:nvSpPr>
        <p:spPr>
          <a:xfrm>
            <a:off x="790519" y="3714992"/>
            <a:ext cx="71451" cy="71564"/>
          </a:xfrm>
          <a:prstGeom prst="ellipse">
            <a:avLst/>
          </a:prstGeom>
          <a:solidFill>
            <a:schemeClr val="accent2">
              <a:hueOff val="0"/>
              <a:satOff val="0"/>
              <a:lumOff val="0"/>
              <a:alphaOff val="0"/>
            </a:schemeClr>
          </a:solidFill>
          <a:ln w="635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hemeClr val="lt1"/>
          </a:fontRef>
        </p:style>
      </p:sp>
      <p:sp>
        <p:nvSpPr>
          <p:cNvPr id="16" name="Larme 15">
            <a:extLst>
              <a:ext uri="{FF2B5EF4-FFF2-40B4-BE49-F238E27FC236}">
                <a16:creationId xmlns:a16="http://schemas.microsoft.com/office/drawing/2014/main" id="{FC252590-EA05-454E-813A-3CEDC7BA08A0}"/>
              </a:ext>
            </a:extLst>
          </p:cNvPr>
          <p:cNvSpPr/>
          <p:nvPr/>
        </p:nvSpPr>
        <p:spPr>
          <a:xfrm rot="18900000">
            <a:off x="2160660" y="5347113"/>
            <a:ext cx="280686" cy="280686"/>
          </a:xfrm>
          <a:prstGeom prst="teardrop">
            <a:avLst>
              <a:gd name="adj" fmla="val 115000"/>
            </a:avLst>
          </a:prstGeom>
          <a:solidFill>
            <a:schemeClr val="accent3"/>
          </a:solidFill>
          <a:ln>
            <a:solidFill>
              <a:schemeClr val="accent3"/>
            </a:solidFill>
          </a:ln>
        </p:spPr>
        <p:style>
          <a:lnRef idx="2">
            <a:schemeClr val="accent2">
              <a:hueOff val="-291073"/>
              <a:satOff val="-16786"/>
              <a:lumOff val="1726"/>
              <a:alphaOff val="0"/>
            </a:schemeClr>
          </a:lnRef>
          <a:fillRef idx="1">
            <a:schemeClr val="accent2">
              <a:hueOff val="-291073"/>
              <a:satOff val="-16786"/>
              <a:lumOff val="1726"/>
              <a:alphaOff val="0"/>
            </a:schemeClr>
          </a:fillRef>
          <a:effectRef idx="0">
            <a:schemeClr val="accent2">
              <a:hueOff val="-291073"/>
              <a:satOff val="-16786"/>
              <a:lumOff val="1726"/>
              <a:alphaOff val="0"/>
            </a:schemeClr>
          </a:effectRef>
          <a:fontRef idx="minor">
            <a:schemeClr val="lt1"/>
          </a:fontRef>
        </p:style>
      </p:sp>
      <p:sp>
        <p:nvSpPr>
          <p:cNvPr id="17" name="Ellipse 16">
            <a:extLst>
              <a:ext uri="{FF2B5EF4-FFF2-40B4-BE49-F238E27FC236}">
                <a16:creationId xmlns:a16="http://schemas.microsoft.com/office/drawing/2014/main" id="{5CB9A13B-FCE4-43BF-85E8-B06D9411C96C}"/>
              </a:ext>
            </a:extLst>
          </p:cNvPr>
          <p:cNvSpPr/>
          <p:nvPr/>
        </p:nvSpPr>
        <p:spPr>
          <a:xfrm>
            <a:off x="2202117" y="5378296"/>
            <a:ext cx="218323" cy="218323"/>
          </a:xfrm>
          <a:prstGeom prst="ellipse">
            <a:avLst/>
          </a:prstGeom>
          <a:solidFill>
            <a:schemeClr val="lt1">
              <a:alpha val="90000"/>
              <a:hueOff val="0"/>
              <a:satOff val="0"/>
              <a:lumOff val="0"/>
              <a:alphaOff val="0"/>
            </a:schemeClr>
          </a:solidFill>
          <a:ln w="15875" cap="flat" cmpd="sng" algn="ctr">
            <a:no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sp>
        <p:nvSpPr>
          <p:cNvPr id="18" name="Forme libre : forme 17">
            <a:extLst>
              <a:ext uri="{FF2B5EF4-FFF2-40B4-BE49-F238E27FC236}">
                <a16:creationId xmlns:a16="http://schemas.microsoft.com/office/drawing/2014/main" id="{2D318FED-5E14-403A-9CD7-59E2B7F99F0D}"/>
              </a:ext>
            </a:extLst>
          </p:cNvPr>
          <p:cNvSpPr/>
          <p:nvPr/>
        </p:nvSpPr>
        <p:spPr>
          <a:xfrm>
            <a:off x="2523659" y="5286377"/>
            <a:ext cx="1920239" cy="397577"/>
          </a:xfrm>
          <a:custGeom>
            <a:avLst/>
            <a:gdLst>
              <a:gd name="connsiteX0" fmla="*/ 0 w 2560318"/>
              <a:gd name="connsiteY0" fmla="*/ 0 h 530102"/>
              <a:gd name="connsiteX1" fmla="*/ 2560318 w 2560318"/>
              <a:gd name="connsiteY1" fmla="*/ 0 h 530102"/>
              <a:gd name="connsiteX2" fmla="*/ 2560318 w 2560318"/>
              <a:gd name="connsiteY2" fmla="*/ 530102 h 530102"/>
              <a:gd name="connsiteX3" fmla="*/ 0 w 2560318"/>
              <a:gd name="connsiteY3" fmla="*/ 530102 h 530102"/>
              <a:gd name="connsiteX4" fmla="*/ 0 w 2560318"/>
              <a:gd name="connsiteY4" fmla="*/ 0 h 5301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0318" h="530102">
                <a:moveTo>
                  <a:pt x="0" y="0"/>
                </a:moveTo>
                <a:lnTo>
                  <a:pt x="2560318" y="0"/>
                </a:lnTo>
                <a:lnTo>
                  <a:pt x="2560318" y="530102"/>
                </a:lnTo>
                <a:lnTo>
                  <a:pt x="0" y="53010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95250" bIns="0" numCol="1" spcCol="1270" anchor="ctr" anchorCtr="0">
            <a:noAutofit/>
          </a:bodyPr>
          <a:lstStyle/>
          <a:p>
            <a:pPr defTabSz="666750">
              <a:lnSpc>
                <a:spcPct val="90000"/>
              </a:lnSpc>
              <a:spcAft>
                <a:spcPct val="35000"/>
              </a:spcAft>
              <a:defRPr b="1"/>
            </a:pPr>
            <a:r>
              <a:rPr lang="en-US" dirty="0">
                <a:solidFill>
                  <a:schemeClr val="accent1"/>
                </a:solidFill>
                <a:latin typeface="Calibri" panose="020F0502020204030204" pitchFamily="34" charset="0"/>
                <a:cs typeface="Calibri" panose="020F0502020204030204" pitchFamily="34" charset="0"/>
              </a:rPr>
              <a:t>April</a:t>
            </a:r>
          </a:p>
        </p:txBody>
      </p:sp>
      <p:sp>
        <p:nvSpPr>
          <p:cNvPr id="19" name="Connecteur droit 18">
            <a:extLst>
              <a:ext uri="{FF2B5EF4-FFF2-40B4-BE49-F238E27FC236}">
                <a16:creationId xmlns:a16="http://schemas.microsoft.com/office/drawing/2014/main" id="{04B3097F-CA35-496A-982F-900A40231B66}"/>
              </a:ext>
            </a:extLst>
          </p:cNvPr>
          <p:cNvSpPr/>
          <p:nvPr/>
        </p:nvSpPr>
        <p:spPr>
          <a:xfrm>
            <a:off x="2301004" y="3750774"/>
            <a:ext cx="0" cy="1512000"/>
          </a:xfrm>
          <a:prstGeom prst="line">
            <a:avLst/>
          </a:prstGeom>
          <a:noFill/>
          <a:ln w="12700" cap="flat" cmpd="sng" algn="ctr">
            <a:solidFill>
              <a:schemeClr val="accent3"/>
            </a:solidFill>
            <a:prstDash val="dash"/>
          </a:ln>
          <a:effectLst/>
        </p:spPr>
        <p:style>
          <a:lnRef idx="1">
            <a:scrgbClr r="0" g="0" b="0"/>
          </a:lnRef>
          <a:fillRef idx="0">
            <a:scrgbClr r="0" g="0" b="0"/>
          </a:fillRef>
          <a:effectRef idx="0">
            <a:scrgbClr r="0" g="0" b="0"/>
          </a:effectRef>
          <a:fontRef idx="minor">
            <a:schemeClr val="tx1">
              <a:hueOff val="0"/>
              <a:satOff val="0"/>
              <a:lumOff val="0"/>
              <a:alphaOff val="0"/>
            </a:schemeClr>
          </a:fontRef>
        </p:style>
      </p:sp>
      <p:sp>
        <p:nvSpPr>
          <p:cNvPr id="20" name="Ellipse 19">
            <a:extLst>
              <a:ext uri="{FF2B5EF4-FFF2-40B4-BE49-F238E27FC236}">
                <a16:creationId xmlns:a16="http://schemas.microsoft.com/office/drawing/2014/main" id="{4679333B-4207-4FB5-9B3A-C90BEBA9E17A}"/>
              </a:ext>
            </a:extLst>
          </p:cNvPr>
          <p:cNvSpPr/>
          <p:nvPr/>
        </p:nvSpPr>
        <p:spPr>
          <a:xfrm>
            <a:off x="2265592" y="3714992"/>
            <a:ext cx="71451" cy="71564"/>
          </a:xfrm>
          <a:prstGeom prst="ellipse">
            <a:avLst/>
          </a:prstGeom>
          <a:solidFill>
            <a:schemeClr val="accent3"/>
          </a:solidFill>
          <a:ln w="635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hemeClr val="lt1"/>
          </a:fontRef>
        </p:style>
      </p:sp>
      <p:grpSp>
        <p:nvGrpSpPr>
          <p:cNvPr id="57" name="Groupe 56">
            <a:extLst>
              <a:ext uri="{FF2B5EF4-FFF2-40B4-BE49-F238E27FC236}">
                <a16:creationId xmlns:a16="http://schemas.microsoft.com/office/drawing/2014/main" id="{6D6C83F4-DC20-4F3E-9019-FCB0AC80B7A3}"/>
              </a:ext>
            </a:extLst>
          </p:cNvPr>
          <p:cNvGrpSpPr/>
          <p:nvPr/>
        </p:nvGrpSpPr>
        <p:grpSpPr>
          <a:xfrm>
            <a:off x="3904009" y="2016000"/>
            <a:ext cx="280686" cy="280686"/>
            <a:chOff x="3719077" y="2280077"/>
            <a:chExt cx="280686" cy="280686"/>
          </a:xfrm>
        </p:grpSpPr>
        <p:sp>
          <p:nvSpPr>
            <p:cNvPr id="21" name="Larme 20">
              <a:extLst>
                <a:ext uri="{FF2B5EF4-FFF2-40B4-BE49-F238E27FC236}">
                  <a16:creationId xmlns:a16="http://schemas.microsoft.com/office/drawing/2014/main" id="{87F7B26A-5DB9-408F-A438-026BDFA7DB5B}"/>
                </a:ext>
              </a:extLst>
            </p:cNvPr>
            <p:cNvSpPr/>
            <p:nvPr/>
          </p:nvSpPr>
          <p:spPr>
            <a:xfrm rot="8100000">
              <a:off x="3719077" y="2280077"/>
              <a:ext cx="280686" cy="280686"/>
            </a:xfrm>
            <a:prstGeom prst="teardrop">
              <a:avLst>
                <a:gd name="adj" fmla="val 115000"/>
              </a:avLst>
            </a:prstGeom>
            <a:solidFill>
              <a:schemeClr val="accent4"/>
            </a:solidFill>
            <a:ln>
              <a:solidFill>
                <a:schemeClr val="accent4"/>
              </a:solidFill>
            </a:ln>
          </p:spPr>
          <p:style>
            <a:lnRef idx="2">
              <a:schemeClr val="accent2">
                <a:hueOff val="-582145"/>
                <a:satOff val="-33571"/>
                <a:lumOff val="3451"/>
                <a:alphaOff val="0"/>
              </a:schemeClr>
            </a:lnRef>
            <a:fillRef idx="1">
              <a:schemeClr val="accent2">
                <a:hueOff val="-582145"/>
                <a:satOff val="-33571"/>
                <a:lumOff val="3451"/>
                <a:alphaOff val="0"/>
              </a:schemeClr>
            </a:fillRef>
            <a:effectRef idx="0">
              <a:schemeClr val="accent2">
                <a:hueOff val="-582145"/>
                <a:satOff val="-33571"/>
                <a:lumOff val="3451"/>
                <a:alphaOff val="0"/>
              </a:schemeClr>
            </a:effectRef>
            <a:fontRef idx="minor">
              <a:schemeClr val="lt1"/>
            </a:fontRef>
          </p:style>
        </p:sp>
        <p:sp>
          <p:nvSpPr>
            <p:cNvPr id="22" name="Ellipse 21">
              <a:extLst>
                <a:ext uri="{FF2B5EF4-FFF2-40B4-BE49-F238E27FC236}">
                  <a16:creationId xmlns:a16="http://schemas.microsoft.com/office/drawing/2014/main" id="{8F5B2FB1-A139-4498-86AC-42217EAB209E}"/>
                </a:ext>
              </a:extLst>
            </p:cNvPr>
            <p:cNvSpPr/>
            <p:nvPr/>
          </p:nvSpPr>
          <p:spPr>
            <a:xfrm>
              <a:off x="3750260" y="2311260"/>
              <a:ext cx="218323" cy="218323"/>
            </a:xfrm>
            <a:prstGeom prst="ellipse">
              <a:avLst/>
            </a:prstGeom>
            <a:solidFill>
              <a:schemeClr val="lt1">
                <a:alpha val="90000"/>
                <a:hueOff val="0"/>
                <a:satOff val="0"/>
                <a:lumOff val="0"/>
                <a:alphaOff val="0"/>
              </a:schemeClr>
            </a:solidFill>
            <a:ln w="15875" cap="flat" cmpd="sng" algn="ctr">
              <a:no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grpSp>
      <p:sp>
        <p:nvSpPr>
          <p:cNvPr id="23" name="Connecteur droit 22">
            <a:extLst>
              <a:ext uri="{FF2B5EF4-FFF2-40B4-BE49-F238E27FC236}">
                <a16:creationId xmlns:a16="http://schemas.microsoft.com/office/drawing/2014/main" id="{66DA7C1D-704A-48D5-B523-E405A173C0E0}"/>
              </a:ext>
            </a:extLst>
          </p:cNvPr>
          <p:cNvSpPr/>
          <p:nvPr/>
        </p:nvSpPr>
        <p:spPr>
          <a:xfrm>
            <a:off x="4033786" y="2310550"/>
            <a:ext cx="0" cy="1440000"/>
          </a:xfrm>
          <a:prstGeom prst="line">
            <a:avLst/>
          </a:prstGeom>
          <a:noFill/>
          <a:ln w="12700" cap="flat" cmpd="sng" algn="ctr">
            <a:solidFill>
              <a:schemeClr val="accent4"/>
            </a:solidFill>
            <a:prstDash val="dash"/>
          </a:ln>
          <a:effectLst/>
        </p:spPr>
        <p:style>
          <a:lnRef idx="1">
            <a:scrgbClr r="0" g="0" b="0"/>
          </a:lnRef>
          <a:fillRef idx="0">
            <a:scrgbClr r="0" g="0" b="0"/>
          </a:fillRef>
          <a:effectRef idx="0">
            <a:scrgbClr r="0" g="0" b="0"/>
          </a:effectRef>
          <a:fontRef idx="minor">
            <a:schemeClr val="tx1">
              <a:hueOff val="0"/>
              <a:satOff val="0"/>
              <a:lumOff val="0"/>
              <a:alphaOff val="0"/>
            </a:schemeClr>
          </a:fontRef>
        </p:style>
      </p:sp>
      <p:sp>
        <p:nvSpPr>
          <p:cNvPr id="24" name="Ellipse 23">
            <a:extLst>
              <a:ext uri="{FF2B5EF4-FFF2-40B4-BE49-F238E27FC236}">
                <a16:creationId xmlns:a16="http://schemas.microsoft.com/office/drawing/2014/main" id="{D040CA5B-C21C-4F5A-8A0F-B210971A89DE}"/>
              </a:ext>
            </a:extLst>
          </p:cNvPr>
          <p:cNvSpPr/>
          <p:nvPr/>
        </p:nvSpPr>
        <p:spPr>
          <a:xfrm>
            <a:off x="3998667" y="3714992"/>
            <a:ext cx="71451" cy="71564"/>
          </a:xfrm>
          <a:prstGeom prst="ellipse">
            <a:avLst/>
          </a:prstGeom>
          <a:solidFill>
            <a:schemeClr val="accent4"/>
          </a:solidFill>
          <a:ln w="635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hemeClr val="lt1"/>
          </a:fontRef>
        </p:style>
      </p:sp>
      <p:grpSp>
        <p:nvGrpSpPr>
          <p:cNvPr id="61" name="Groupe 60">
            <a:extLst>
              <a:ext uri="{FF2B5EF4-FFF2-40B4-BE49-F238E27FC236}">
                <a16:creationId xmlns:a16="http://schemas.microsoft.com/office/drawing/2014/main" id="{79F59E61-2DC0-4DFC-9DB1-1708FD92E7A6}"/>
              </a:ext>
            </a:extLst>
          </p:cNvPr>
          <p:cNvGrpSpPr/>
          <p:nvPr/>
        </p:nvGrpSpPr>
        <p:grpSpPr>
          <a:xfrm>
            <a:off x="5713742" y="3714993"/>
            <a:ext cx="280686" cy="2299913"/>
            <a:chOff x="5713742" y="3714993"/>
            <a:chExt cx="280686" cy="1911693"/>
          </a:xfrm>
        </p:grpSpPr>
        <p:sp>
          <p:nvSpPr>
            <p:cNvPr id="26" name="Connecteur droit 25">
              <a:extLst>
                <a:ext uri="{FF2B5EF4-FFF2-40B4-BE49-F238E27FC236}">
                  <a16:creationId xmlns:a16="http://schemas.microsoft.com/office/drawing/2014/main" id="{CB04567C-23E9-483A-86AC-9AE00AB841B0}"/>
                </a:ext>
              </a:extLst>
            </p:cNvPr>
            <p:cNvSpPr/>
            <p:nvPr/>
          </p:nvSpPr>
          <p:spPr>
            <a:xfrm>
              <a:off x="5843811" y="3750774"/>
              <a:ext cx="0" cy="1512000"/>
            </a:xfrm>
            <a:prstGeom prst="line">
              <a:avLst/>
            </a:prstGeom>
            <a:noFill/>
            <a:ln w="12700" cap="flat" cmpd="sng" algn="ctr">
              <a:solidFill>
                <a:schemeClr val="accent5"/>
              </a:solidFill>
              <a:prstDash val="dash"/>
            </a:ln>
            <a:effectLst/>
          </p:spPr>
          <p:style>
            <a:lnRef idx="1">
              <a:scrgbClr r="0" g="0" b="0"/>
            </a:lnRef>
            <a:fillRef idx="0">
              <a:scrgbClr r="0" g="0" b="0"/>
            </a:fillRef>
            <a:effectRef idx="0">
              <a:scrgbClr r="0" g="0" b="0"/>
            </a:effectRef>
            <a:fontRef idx="minor">
              <a:schemeClr val="tx1">
                <a:hueOff val="0"/>
                <a:satOff val="0"/>
                <a:lumOff val="0"/>
                <a:alphaOff val="0"/>
              </a:schemeClr>
            </a:fontRef>
          </p:style>
        </p:sp>
        <p:grpSp>
          <p:nvGrpSpPr>
            <p:cNvPr id="55" name="Groupe 54">
              <a:extLst>
                <a:ext uri="{FF2B5EF4-FFF2-40B4-BE49-F238E27FC236}">
                  <a16:creationId xmlns:a16="http://schemas.microsoft.com/office/drawing/2014/main" id="{C93FCB6F-1F2D-48BA-8CAF-8C3D9170A13F}"/>
                </a:ext>
              </a:extLst>
            </p:cNvPr>
            <p:cNvGrpSpPr/>
            <p:nvPr/>
          </p:nvGrpSpPr>
          <p:grpSpPr>
            <a:xfrm>
              <a:off x="5713742" y="5346000"/>
              <a:ext cx="280686" cy="280686"/>
              <a:chOff x="5343876" y="4940786"/>
              <a:chExt cx="280686" cy="280686"/>
            </a:xfrm>
          </p:grpSpPr>
          <p:sp>
            <p:nvSpPr>
              <p:cNvPr id="28" name="Larme 27">
                <a:extLst>
                  <a:ext uri="{FF2B5EF4-FFF2-40B4-BE49-F238E27FC236}">
                    <a16:creationId xmlns:a16="http://schemas.microsoft.com/office/drawing/2014/main" id="{57E669FC-E0A6-4D05-B151-2DF85ED86754}"/>
                  </a:ext>
                </a:extLst>
              </p:cNvPr>
              <p:cNvSpPr/>
              <p:nvPr/>
            </p:nvSpPr>
            <p:spPr>
              <a:xfrm rot="18900000">
                <a:off x="5343876" y="4940786"/>
                <a:ext cx="280686" cy="280686"/>
              </a:xfrm>
              <a:prstGeom prst="teardrop">
                <a:avLst>
                  <a:gd name="adj" fmla="val 115000"/>
                </a:avLst>
              </a:prstGeom>
              <a:solidFill>
                <a:schemeClr val="accent5"/>
              </a:solidFill>
              <a:ln>
                <a:solidFill>
                  <a:schemeClr val="accent5"/>
                </a:solidFill>
              </a:ln>
            </p:spPr>
            <p:style>
              <a:lnRef idx="2">
                <a:schemeClr val="accent2">
                  <a:hueOff val="-873218"/>
                  <a:satOff val="-50357"/>
                  <a:lumOff val="5177"/>
                  <a:alphaOff val="0"/>
                </a:schemeClr>
              </a:lnRef>
              <a:fillRef idx="1">
                <a:schemeClr val="accent2">
                  <a:hueOff val="-873218"/>
                  <a:satOff val="-50357"/>
                  <a:lumOff val="5177"/>
                  <a:alphaOff val="0"/>
                </a:schemeClr>
              </a:fillRef>
              <a:effectRef idx="0">
                <a:schemeClr val="accent2">
                  <a:hueOff val="-873218"/>
                  <a:satOff val="-50357"/>
                  <a:lumOff val="5177"/>
                  <a:alphaOff val="0"/>
                </a:schemeClr>
              </a:effectRef>
              <a:fontRef idx="minor">
                <a:schemeClr val="lt1"/>
              </a:fontRef>
            </p:style>
          </p:sp>
          <p:sp>
            <p:nvSpPr>
              <p:cNvPr id="29" name="Ellipse 28">
                <a:extLst>
                  <a:ext uri="{FF2B5EF4-FFF2-40B4-BE49-F238E27FC236}">
                    <a16:creationId xmlns:a16="http://schemas.microsoft.com/office/drawing/2014/main" id="{DDF01B77-7E3B-4368-B7FB-F5D69E2448CC}"/>
                  </a:ext>
                </a:extLst>
              </p:cNvPr>
              <p:cNvSpPr/>
              <p:nvPr/>
            </p:nvSpPr>
            <p:spPr>
              <a:xfrm>
                <a:off x="5375058" y="4971968"/>
                <a:ext cx="218323" cy="218323"/>
              </a:xfrm>
              <a:prstGeom prst="ellipse">
                <a:avLst/>
              </a:prstGeom>
              <a:solidFill>
                <a:schemeClr val="lt1">
                  <a:alpha val="90000"/>
                  <a:hueOff val="0"/>
                  <a:satOff val="0"/>
                  <a:lumOff val="0"/>
                  <a:alphaOff val="0"/>
                </a:schemeClr>
              </a:solidFill>
              <a:ln w="15875" cap="flat" cmpd="sng" algn="ctr">
                <a:no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grpSp>
        <p:sp>
          <p:nvSpPr>
            <p:cNvPr id="30" name="Ellipse 29">
              <a:extLst>
                <a:ext uri="{FF2B5EF4-FFF2-40B4-BE49-F238E27FC236}">
                  <a16:creationId xmlns:a16="http://schemas.microsoft.com/office/drawing/2014/main" id="{152AFAA2-836D-4E61-93F4-F62F55C52FE1}"/>
                </a:ext>
              </a:extLst>
            </p:cNvPr>
            <p:cNvSpPr/>
            <p:nvPr/>
          </p:nvSpPr>
          <p:spPr>
            <a:xfrm>
              <a:off x="5808398" y="3714993"/>
              <a:ext cx="71451" cy="71564"/>
            </a:xfrm>
            <a:prstGeom prst="ellipse">
              <a:avLst/>
            </a:prstGeom>
            <a:solidFill>
              <a:schemeClr val="accent5"/>
            </a:solidFill>
            <a:ln w="635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hemeClr val="lt1"/>
            </a:fontRef>
          </p:style>
        </p:sp>
      </p:grpSp>
      <p:grpSp>
        <p:nvGrpSpPr>
          <p:cNvPr id="60" name="Groupe 59">
            <a:extLst>
              <a:ext uri="{FF2B5EF4-FFF2-40B4-BE49-F238E27FC236}">
                <a16:creationId xmlns:a16="http://schemas.microsoft.com/office/drawing/2014/main" id="{94F37215-6DD3-48F2-836F-8B04BE611792}"/>
              </a:ext>
            </a:extLst>
          </p:cNvPr>
          <p:cNvGrpSpPr/>
          <p:nvPr/>
        </p:nvGrpSpPr>
        <p:grpSpPr>
          <a:xfrm>
            <a:off x="8676608" y="2015999"/>
            <a:ext cx="280686" cy="1770557"/>
            <a:chOff x="7656220" y="2016000"/>
            <a:chExt cx="280686" cy="1770557"/>
          </a:xfrm>
        </p:grpSpPr>
        <p:sp>
          <p:nvSpPr>
            <p:cNvPr id="32" name="Connecteur droit 31">
              <a:extLst>
                <a:ext uri="{FF2B5EF4-FFF2-40B4-BE49-F238E27FC236}">
                  <a16:creationId xmlns:a16="http://schemas.microsoft.com/office/drawing/2014/main" id="{1B316512-B799-433A-A4F5-4333F48E8587}"/>
                </a:ext>
              </a:extLst>
            </p:cNvPr>
            <p:cNvSpPr/>
            <p:nvPr/>
          </p:nvSpPr>
          <p:spPr>
            <a:xfrm>
              <a:off x="7796563" y="2321263"/>
              <a:ext cx="0" cy="1440000"/>
            </a:xfrm>
            <a:prstGeom prst="line">
              <a:avLst/>
            </a:prstGeom>
            <a:noFill/>
            <a:ln w="12700" cap="flat" cmpd="sng" algn="ctr">
              <a:solidFill>
                <a:schemeClr val="accent6"/>
              </a:solidFill>
              <a:prstDash val="dash"/>
            </a:ln>
            <a:effectLst/>
          </p:spPr>
          <p:style>
            <a:lnRef idx="1">
              <a:scrgbClr r="0" g="0" b="0"/>
            </a:lnRef>
            <a:fillRef idx="0">
              <a:scrgbClr r="0" g="0" b="0"/>
            </a:fillRef>
            <a:effectRef idx="0">
              <a:scrgbClr r="0" g="0" b="0"/>
            </a:effectRef>
            <a:fontRef idx="minor">
              <a:schemeClr val="tx1">
                <a:hueOff val="0"/>
                <a:satOff val="0"/>
                <a:lumOff val="0"/>
                <a:alphaOff val="0"/>
              </a:schemeClr>
            </a:fontRef>
          </p:style>
        </p:sp>
        <p:grpSp>
          <p:nvGrpSpPr>
            <p:cNvPr id="59" name="Groupe 58">
              <a:extLst>
                <a:ext uri="{FF2B5EF4-FFF2-40B4-BE49-F238E27FC236}">
                  <a16:creationId xmlns:a16="http://schemas.microsoft.com/office/drawing/2014/main" id="{9D6888A9-D810-40C4-B896-9B3E0057D469}"/>
                </a:ext>
              </a:extLst>
            </p:cNvPr>
            <p:cNvGrpSpPr/>
            <p:nvPr/>
          </p:nvGrpSpPr>
          <p:grpSpPr>
            <a:xfrm>
              <a:off x="7656220" y="2016000"/>
              <a:ext cx="280686" cy="280686"/>
              <a:chOff x="6782918" y="2280078"/>
              <a:chExt cx="280686" cy="280686"/>
            </a:xfrm>
          </p:grpSpPr>
          <p:sp>
            <p:nvSpPr>
              <p:cNvPr id="33" name="Larme 32">
                <a:extLst>
                  <a:ext uri="{FF2B5EF4-FFF2-40B4-BE49-F238E27FC236}">
                    <a16:creationId xmlns:a16="http://schemas.microsoft.com/office/drawing/2014/main" id="{AB4E903F-8672-4458-B5B6-A1E207659E9C}"/>
                  </a:ext>
                </a:extLst>
              </p:cNvPr>
              <p:cNvSpPr/>
              <p:nvPr/>
            </p:nvSpPr>
            <p:spPr>
              <a:xfrm rot="8100000">
                <a:off x="6782918" y="2280078"/>
                <a:ext cx="280686" cy="280686"/>
              </a:xfrm>
              <a:prstGeom prst="teardrop">
                <a:avLst>
                  <a:gd name="adj" fmla="val 115000"/>
                </a:avLst>
              </a:prstGeom>
              <a:solidFill>
                <a:schemeClr val="accent6"/>
              </a:solidFill>
              <a:ln>
                <a:solidFill>
                  <a:schemeClr val="accent6"/>
                </a:solidFill>
              </a:ln>
            </p:spPr>
            <p:style>
              <a:lnRef idx="2">
                <a:schemeClr val="accent2">
                  <a:hueOff val="-1164290"/>
                  <a:satOff val="-67142"/>
                  <a:lumOff val="6902"/>
                  <a:alphaOff val="0"/>
                </a:schemeClr>
              </a:lnRef>
              <a:fillRef idx="1">
                <a:schemeClr val="accent2">
                  <a:hueOff val="-1164290"/>
                  <a:satOff val="-67142"/>
                  <a:lumOff val="6902"/>
                  <a:alphaOff val="0"/>
                </a:schemeClr>
              </a:fillRef>
              <a:effectRef idx="0">
                <a:schemeClr val="accent2">
                  <a:hueOff val="-1164290"/>
                  <a:satOff val="-67142"/>
                  <a:lumOff val="6902"/>
                  <a:alphaOff val="0"/>
                </a:schemeClr>
              </a:effectRef>
              <a:fontRef idx="minor">
                <a:schemeClr val="lt1"/>
              </a:fontRef>
            </p:style>
          </p:sp>
          <p:sp>
            <p:nvSpPr>
              <p:cNvPr id="35" name="Ellipse 34">
                <a:extLst>
                  <a:ext uri="{FF2B5EF4-FFF2-40B4-BE49-F238E27FC236}">
                    <a16:creationId xmlns:a16="http://schemas.microsoft.com/office/drawing/2014/main" id="{A0F211EF-F40E-47BE-AE8A-755F27C9EAD5}"/>
                  </a:ext>
                </a:extLst>
              </p:cNvPr>
              <p:cNvSpPr/>
              <p:nvPr/>
            </p:nvSpPr>
            <p:spPr>
              <a:xfrm>
                <a:off x="6814099" y="2311260"/>
                <a:ext cx="218323" cy="218323"/>
              </a:xfrm>
              <a:prstGeom prst="ellipse">
                <a:avLst/>
              </a:prstGeom>
              <a:solidFill>
                <a:schemeClr val="lt1">
                  <a:alpha val="90000"/>
                  <a:hueOff val="0"/>
                  <a:satOff val="0"/>
                  <a:lumOff val="0"/>
                  <a:alphaOff val="0"/>
                </a:schemeClr>
              </a:solidFill>
              <a:ln w="15875" cap="flat" cmpd="sng" algn="ctr">
                <a:no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grpSp>
        <p:sp>
          <p:nvSpPr>
            <p:cNvPr id="36" name="Ellipse 35">
              <a:extLst>
                <a:ext uri="{FF2B5EF4-FFF2-40B4-BE49-F238E27FC236}">
                  <a16:creationId xmlns:a16="http://schemas.microsoft.com/office/drawing/2014/main" id="{00C2FDC1-E486-418D-8B25-E9BFE06352AA}"/>
                </a:ext>
              </a:extLst>
            </p:cNvPr>
            <p:cNvSpPr/>
            <p:nvPr/>
          </p:nvSpPr>
          <p:spPr>
            <a:xfrm>
              <a:off x="7761150" y="3714993"/>
              <a:ext cx="71451" cy="71564"/>
            </a:xfrm>
            <a:prstGeom prst="ellipse">
              <a:avLst/>
            </a:prstGeom>
            <a:solidFill>
              <a:schemeClr val="accent6"/>
            </a:solidFill>
            <a:ln w="6350" cap="flat" cmpd="sng" algn="ctr">
              <a:solidFill>
                <a:schemeClr val="lt1">
                  <a:hueOff val="0"/>
                  <a:satOff val="0"/>
                  <a:lumOff val="0"/>
                  <a:alphaOff val="0"/>
                </a:schemeClr>
              </a:solidFill>
              <a:prstDash val="solid"/>
            </a:ln>
            <a:effectLst/>
          </p:spPr>
          <p:style>
            <a:lnRef idx="2">
              <a:scrgbClr r="0" g="0" b="0"/>
            </a:lnRef>
            <a:fillRef idx="1">
              <a:scrgbClr r="0" g="0" b="0"/>
            </a:fillRef>
            <a:effectRef idx="0">
              <a:scrgbClr r="0" g="0" b="0"/>
            </a:effectRef>
            <a:fontRef idx="minor">
              <a:schemeClr val="lt1"/>
            </a:fontRef>
          </p:style>
        </p:sp>
      </p:grpSp>
      <p:sp>
        <p:nvSpPr>
          <p:cNvPr id="39" name="Forme libre : forme 38">
            <a:extLst>
              <a:ext uri="{FF2B5EF4-FFF2-40B4-BE49-F238E27FC236}">
                <a16:creationId xmlns:a16="http://schemas.microsoft.com/office/drawing/2014/main" id="{717AC9E4-AB6D-432B-AFC4-C4D6C137AC87}"/>
              </a:ext>
            </a:extLst>
          </p:cNvPr>
          <p:cNvSpPr/>
          <p:nvPr/>
        </p:nvSpPr>
        <p:spPr>
          <a:xfrm>
            <a:off x="2496488" y="4182423"/>
            <a:ext cx="2877407" cy="1394669"/>
          </a:xfrm>
          <a:custGeom>
            <a:avLst/>
            <a:gdLst>
              <a:gd name="connsiteX0" fmla="*/ 0 w 2560318"/>
              <a:gd name="connsiteY0" fmla="*/ 0 h 1508753"/>
              <a:gd name="connsiteX1" fmla="*/ 2560318 w 2560318"/>
              <a:gd name="connsiteY1" fmla="*/ 0 h 1508753"/>
              <a:gd name="connsiteX2" fmla="*/ 2560318 w 2560318"/>
              <a:gd name="connsiteY2" fmla="*/ 1508753 h 1508753"/>
              <a:gd name="connsiteX3" fmla="*/ 0 w 2560318"/>
              <a:gd name="connsiteY3" fmla="*/ 1508753 h 1508753"/>
              <a:gd name="connsiteX4" fmla="*/ 0 w 2560318"/>
              <a:gd name="connsiteY4" fmla="*/ 0 h 15087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0318" h="1508753">
                <a:moveTo>
                  <a:pt x="0" y="0"/>
                </a:moveTo>
                <a:lnTo>
                  <a:pt x="2560318" y="0"/>
                </a:lnTo>
                <a:lnTo>
                  <a:pt x="2560318" y="1508753"/>
                </a:lnTo>
                <a:lnTo>
                  <a:pt x="0" y="150875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71438" rIns="71438" bIns="107156" numCol="1" spcCol="1270" anchor="b" anchorCtr="0">
            <a:noAutofit/>
          </a:bodyPr>
          <a:lstStyle/>
          <a:p>
            <a:pPr marL="285750" lvl="0" indent="-285750">
              <a:buFont typeface="Arial" panose="020B0604020202020204" pitchFamily="34" charset="0"/>
              <a:buChar char="•"/>
            </a:pPr>
            <a:r>
              <a:rPr lang="en-US" sz="1400" dirty="0">
                <a:solidFill>
                  <a:schemeClr val="tx2"/>
                </a:solidFill>
              </a:rPr>
              <a:t>Webinars with Specialist  Commissions and Members to inform and exchange on standards proposed for adoption</a:t>
            </a:r>
          </a:p>
          <a:p>
            <a:pPr marL="285750" lvl="0" indent="-285750">
              <a:buFont typeface="Arial" panose="020B0604020202020204" pitchFamily="34" charset="0"/>
              <a:buChar char="•"/>
            </a:pPr>
            <a:r>
              <a:rPr lang="en-US" sz="1400" dirty="0">
                <a:solidFill>
                  <a:schemeClr val="tx2"/>
                </a:solidFill>
              </a:rPr>
              <a:t>Tentative – Week of 12 April</a:t>
            </a:r>
          </a:p>
          <a:p>
            <a:pPr lvl="0"/>
            <a:endParaRPr lang="en-US" sz="1400" dirty="0">
              <a:solidFill>
                <a:srgbClr val="FF0000"/>
              </a:solidFill>
            </a:endParaRPr>
          </a:p>
        </p:txBody>
      </p:sp>
      <p:sp>
        <p:nvSpPr>
          <p:cNvPr id="40" name="Forme libre : forme 39">
            <a:extLst>
              <a:ext uri="{FF2B5EF4-FFF2-40B4-BE49-F238E27FC236}">
                <a16:creationId xmlns:a16="http://schemas.microsoft.com/office/drawing/2014/main" id="{BECC0A2F-F5C6-4852-A505-5DD5C464C438}"/>
              </a:ext>
            </a:extLst>
          </p:cNvPr>
          <p:cNvSpPr/>
          <p:nvPr/>
        </p:nvSpPr>
        <p:spPr>
          <a:xfrm>
            <a:off x="4263469" y="2281084"/>
            <a:ext cx="3056235" cy="1200760"/>
          </a:xfrm>
          <a:custGeom>
            <a:avLst/>
            <a:gdLst>
              <a:gd name="connsiteX0" fmla="*/ 0 w 2560318"/>
              <a:gd name="connsiteY0" fmla="*/ 0 h 1508753"/>
              <a:gd name="connsiteX1" fmla="*/ 2560318 w 2560318"/>
              <a:gd name="connsiteY1" fmla="*/ 0 h 1508753"/>
              <a:gd name="connsiteX2" fmla="*/ 2560318 w 2560318"/>
              <a:gd name="connsiteY2" fmla="*/ 1508753 h 1508753"/>
              <a:gd name="connsiteX3" fmla="*/ 0 w 2560318"/>
              <a:gd name="connsiteY3" fmla="*/ 1508753 h 1508753"/>
              <a:gd name="connsiteX4" fmla="*/ 0 w 2560318"/>
              <a:gd name="connsiteY4" fmla="*/ 0 h 15087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0318" h="1508753">
                <a:moveTo>
                  <a:pt x="0" y="0"/>
                </a:moveTo>
                <a:lnTo>
                  <a:pt x="2560318" y="0"/>
                </a:lnTo>
                <a:lnTo>
                  <a:pt x="2560318" y="1508753"/>
                </a:lnTo>
                <a:lnTo>
                  <a:pt x="0" y="150875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71438" rIns="71438" bIns="107156" numCol="1" spcCol="1270" anchor="t" anchorCtr="0">
            <a:noAutofit/>
          </a:bodyPr>
          <a:lstStyle/>
          <a:p>
            <a:pPr marL="285750" lvl="0" indent="-285750">
              <a:buFont typeface="Arial" panose="020B0604020202020204" pitchFamily="34" charset="0"/>
              <a:buChar char="•"/>
            </a:pPr>
            <a:r>
              <a:rPr lang="en-US" sz="1400" dirty="0">
                <a:solidFill>
                  <a:schemeClr val="tx2"/>
                </a:solidFill>
              </a:rPr>
              <a:t>Formal communication to Delegates on standards proposed for adoption </a:t>
            </a:r>
          </a:p>
          <a:p>
            <a:pPr lvl="0"/>
            <a:endParaRPr lang="en-US" sz="1400" dirty="0">
              <a:solidFill>
                <a:schemeClr val="tx2"/>
              </a:solidFill>
            </a:endParaRPr>
          </a:p>
          <a:p>
            <a:pPr marL="285750" lvl="0" indent="-285750">
              <a:buFont typeface="Arial" panose="020B0604020202020204" pitchFamily="34" charset="0"/>
              <a:buChar char="•"/>
            </a:pPr>
            <a:r>
              <a:rPr lang="en-US" sz="1400" dirty="0">
                <a:solidFill>
                  <a:schemeClr val="tx2"/>
                </a:solidFill>
              </a:rPr>
              <a:t>Members invited to submit written formal positions and to request to intervene during virtual session</a:t>
            </a:r>
          </a:p>
        </p:txBody>
      </p:sp>
      <p:sp>
        <p:nvSpPr>
          <p:cNvPr id="41" name="Forme libre : forme 40">
            <a:extLst>
              <a:ext uri="{FF2B5EF4-FFF2-40B4-BE49-F238E27FC236}">
                <a16:creationId xmlns:a16="http://schemas.microsoft.com/office/drawing/2014/main" id="{C9223DE9-0A9C-497B-971B-F92F35F9C41B}"/>
              </a:ext>
            </a:extLst>
          </p:cNvPr>
          <p:cNvSpPr/>
          <p:nvPr/>
        </p:nvSpPr>
        <p:spPr>
          <a:xfrm>
            <a:off x="4263470" y="1962000"/>
            <a:ext cx="2186714" cy="397577"/>
          </a:xfrm>
          <a:custGeom>
            <a:avLst/>
            <a:gdLst>
              <a:gd name="connsiteX0" fmla="*/ 0 w 2560318"/>
              <a:gd name="connsiteY0" fmla="*/ 0 h 530102"/>
              <a:gd name="connsiteX1" fmla="*/ 2560318 w 2560318"/>
              <a:gd name="connsiteY1" fmla="*/ 0 h 530102"/>
              <a:gd name="connsiteX2" fmla="*/ 2560318 w 2560318"/>
              <a:gd name="connsiteY2" fmla="*/ 530102 h 530102"/>
              <a:gd name="connsiteX3" fmla="*/ 0 w 2560318"/>
              <a:gd name="connsiteY3" fmla="*/ 530102 h 530102"/>
              <a:gd name="connsiteX4" fmla="*/ 0 w 2560318"/>
              <a:gd name="connsiteY4" fmla="*/ 0 h 5301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0318" h="530102">
                <a:moveTo>
                  <a:pt x="0" y="0"/>
                </a:moveTo>
                <a:lnTo>
                  <a:pt x="2560318" y="0"/>
                </a:lnTo>
                <a:lnTo>
                  <a:pt x="2560318" y="530102"/>
                </a:lnTo>
                <a:lnTo>
                  <a:pt x="0" y="53010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95250" bIns="0" numCol="1" spcCol="1270" anchor="ctr" anchorCtr="0">
            <a:noAutofit/>
          </a:bodyPr>
          <a:lstStyle/>
          <a:p>
            <a:pPr defTabSz="666750">
              <a:lnSpc>
                <a:spcPct val="90000"/>
              </a:lnSpc>
              <a:spcAft>
                <a:spcPct val="35000"/>
              </a:spcAft>
              <a:defRPr b="1"/>
            </a:pPr>
            <a:r>
              <a:rPr lang="en-US" dirty="0">
                <a:solidFill>
                  <a:schemeClr val="tx2"/>
                </a:solidFill>
                <a:latin typeface="Calibri" panose="020F0502020204030204" pitchFamily="34" charset="0"/>
                <a:cs typeface="Calibri" panose="020F0502020204030204" pitchFamily="34" charset="0"/>
              </a:rPr>
              <a:t>3 weeks before GS</a:t>
            </a:r>
          </a:p>
        </p:txBody>
      </p:sp>
      <p:sp>
        <p:nvSpPr>
          <p:cNvPr id="42" name="Forme libre : forme 41">
            <a:extLst>
              <a:ext uri="{FF2B5EF4-FFF2-40B4-BE49-F238E27FC236}">
                <a16:creationId xmlns:a16="http://schemas.microsoft.com/office/drawing/2014/main" id="{D2F50622-36AF-4183-9E17-AFE4C61CEB42}"/>
              </a:ext>
            </a:extLst>
          </p:cNvPr>
          <p:cNvSpPr/>
          <p:nvPr/>
        </p:nvSpPr>
        <p:spPr>
          <a:xfrm>
            <a:off x="6128601" y="5714733"/>
            <a:ext cx="2073053" cy="397577"/>
          </a:xfrm>
          <a:custGeom>
            <a:avLst/>
            <a:gdLst>
              <a:gd name="connsiteX0" fmla="*/ 0 w 2560318"/>
              <a:gd name="connsiteY0" fmla="*/ 0 h 530102"/>
              <a:gd name="connsiteX1" fmla="*/ 2560318 w 2560318"/>
              <a:gd name="connsiteY1" fmla="*/ 0 h 530102"/>
              <a:gd name="connsiteX2" fmla="*/ 2560318 w 2560318"/>
              <a:gd name="connsiteY2" fmla="*/ 530102 h 530102"/>
              <a:gd name="connsiteX3" fmla="*/ 0 w 2560318"/>
              <a:gd name="connsiteY3" fmla="*/ 530102 h 530102"/>
              <a:gd name="connsiteX4" fmla="*/ 0 w 2560318"/>
              <a:gd name="connsiteY4" fmla="*/ 0 h 5301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0318" h="530102">
                <a:moveTo>
                  <a:pt x="0" y="0"/>
                </a:moveTo>
                <a:lnTo>
                  <a:pt x="2560318" y="0"/>
                </a:lnTo>
                <a:lnTo>
                  <a:pt x="2560318" y="530102"/>
                </a:lnTo>
                <a:lnTo>
                  <a:pt x="0" y="53010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95250" bIns="0" numCol="1" spcCol="1270" anchor="ctr" anchorCtr="0">
            <a:noAutofit/>
          </a:bodyPr>
          <a:lstStyle/>
          <a:p>
            <a:pPr defTabSz="666750">
              <a:lnSpc>
                <a:spcPct val="90000"/>
              </a:lnSpc>
              <a:spcAft>
                <a:spcPct val="35000"/>
              </a:spcAft>
              <a:defRPr b="1"/>
            </a:pPr>
            <a:r>
              <a:rPr lang="en-US" sz="1600" dirty="0">
                <a:solidFill>
                  <a:schemeClr val="tx2"/>
                </a:solidFill>
                <a:latin typeface="Calibri" panose="020F0502020204030204" pitchFamily="34" charset="0"/>
                <a:cs typeface="Calibri" panose="020F0502020204030204" pitchFamily="34" charset="0"/>
              </a:rPr>
              <a:t>2 weeks before GS</a:t>
            </a:r>
          </a:p>
        </p:txBody>
      </p:sp>
      <p:sp>
        <p:nvSpPr>
          <p:cNvPr id="46" name="Forme libre : forme 55">
            <a:extLst>
              <a:ext uri="{FF2B5EF4-FFF2-40B4-BE49-F238E27FC236}">
                <a16:creationId xmlns:a16="http://schemas.microsoft.com/office/drawing/2014/main" id="{F7F9300B-BA0E-4768-A8D2-5519896F9A9E}"/>
              </a:ext>
            </a:extLst>
          </p:cNvPr>
          <p:cNvSpPr/>
          <p:nvPr/>
        </p:nvSpPr>
        <p:spPr>
          <a:xfrm>
            <a:off x="6049406" y="3970733"/>
            <a:ext cx="2803584" cy="2002370"/>
          </a:xfrm>
          <a:custGeom>
            <a:avLst/>
            <a:gdLst>
              <a:gd name="connsiteX0" fmla="*/ 0 w 2560318"/>
              <a:gd name="connsiteY0" fmla="*/ 0 h 1508753"/>
              <a:gd name="connsiteX1" fmla="*/ 2560318 w 2560318"/>
              <a:gd name="connsiteY1" fmla="*/ 0 h 1508753"/>
              <a:gd name="connsiteX2" fmla="*/ 2560318 w 2560318"/>
              <a:gd name="connsiteY2" fmla="*/ 1508753 h 1508753"/>
              <a:gd name="connsiteX3" fmla="*/ 0 w 2560318"/>
              <a:gd name="connsiteY3" fmla="*/ 1508753 h 1508753"/>
              <a:gd name="connsiteX4" fmla="*/ 0 w 2560318"/>
              <a:gd name="connsiteY4" fmla="*/ 0 h 15087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0318" h="1508753">
                <a:moveTo>
                  <a:pt x="0" y="0"/>
                </a:moveTo>
                <a:lnTo>
                  <a:pt x="2560318" y="0"/>
                </a:lnTo>
                <a:lnTo>
                  <a:pt x="2560318" y="1508753"/>
                </a:lnTo>
                <a:lnTo>
                  <a:pt x="0" y="150875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71438" rIns="71438" bIns="107156" numCol="1" spcCol="1270" anchor="b" anchorCtr="0">
            <a:noAutofit/>
          </a:bodyPr>
          <a:lstStyle/>
          <a:p>
            <a:pPr marL="285750" lvl="0" indent="-285750">
              <a:buFont typeface="Arial" panose="020B0604020202020204" pitchFamily="34" charset="0"/>
              <a:buChar char="•"/>
            </a:pPr>
            <a:r>
              <a:rPr lang="en-US" sz="1400" dirty="0">
                <a:solidFill>
                  <a:schemeClr val="tx2"/>
                </a:solidFill>
              </a:rPr>
              <a:t>Deadline for submission of positions and requests to intervene</a:t>
            </a:r>
          </a:p>
          <a:p>
            <a:pPr marL="285750" lvl="0" indent="-285750">
              <a:buFont typeface="Arial" panose="020B0604020202020204" pitchFamily="34" charset="0"/>
              <a:buChar char="•"/>
            </a:pPr>
            <a:r>
              <a:rPr lang="en-US" sz="1400" dirty="0">
                <a:solidFill>
                  <a:schemeClr val="tx2"/>
                </a:solidFill>
              </a:rPr>
              <a:t>Positions received shared in advance with all Members and recorded for the GS report</a:t>
            </a:r>
          </a:p>
          <a:p>
            <a:pPr marL="285750" lvl="0" indent="-285750">
              <a:buFont typeface="Arial" panose="020B0604020202020204" pitchFamily="34" charset="0"/>
              <a:buChar char="•"/>
            </a:pPr>
            <a:r>
              <a:rPr lang="en-US" sz="1400" dirty="0">
                <a:solidFill>
                  <a:schemeClr val="tx2"/>
                </a:solidFill>
              </a:rPr>
              <a:t>Informal exchanges encouraged to reach agreement</a:t>
            </a:r>
          </a:p>
          <a:p>
            <a:pPr marL="285750" lvl="0" indent="-285750">
              <a:buFont typeface="Arial" panose="020B0604020202020204" pitchFamily="34" charset="0"/>
              <a:buChar char="•"/>
            </a:pPr>
            <a:endParaRPr lang="en-US" sz="1400" dirty="0">
              <a:solidFill>
                <a:schemeClr val="tx1"/>
              </a:solidFill>
            </a:endParaRPr>
          </a:p>
        </p:txBody>
      </p:sp>
      <p:sp>
        <p:nvSpPr>
          <p:cNvPr id="52" name="Ellipse 51">
            <a:extLst>
              <a:ext uri="{FF2B5EF4-FFF2-40B4-BE49-F238E27FC236}">
                <a16:creationId xmlns:a16="http://schemas.microsoft.com/office/drawing/2014/main" id="{DDCD1C30-0EA6-41DE-856D-347304DE994E}"/>
              </a:ext>
            </a:extLst>
          </p:cNvPr>
          <p:cNvSpPr/>
          <p:nvPr/>
        </p:nvSpPr>
        <p:spPr>
          <a:xfrm>
            <a:off x="10768914" y="3721766"/>
            <a:ext cx="71451" cy="71564"/>
          </a:xfrm>
          <a:prstGeom prst="ellipse">
            <a:avLst/>
          </a:prstGeom>
          <a:solidFill>
            <a:srgbClr val="7030A0"/>
          </a:solidFill>
          <a:ln w="6350" cap="flat" cmpd="sng" algn="ctr">
            <a:solidFill>
              <a:schemeClr val="bg1"/>
            </a:solidFill>
            <a:prstDash val="solid"/>
          </a:ln>
          <a:effectLst/>
        </p:spPr>
        <p:style>
          <a:lnRef idx="2">
            <a:scrgbClr r="0" g="0" b="0"/>
          </a:lnRef>
          <a:fillRef idx="1">
            <a:scrgbClr r="0" g="0" b="0"/>
          </a:fillRef>
          <a:effectRef idx="0">
            <a:scrgbClr r="0" g="0" b="0"/>
          </a:effectRef>
          <a:fontRef idx="minor">
            <a:schemeClr val="lt1"/>
          </a:fontRef>
        </p:style>
      </p:sp>
      <p:sp>
        <p:nvSpPr>
          <p:cNvPr id="53" name="Forme libre : forme 52">
            <a:extLst>
              <a:ext uri="{FF2B5EF4-FFF2-40B4-BE49-F238E27FC236}">
                <a16:creationId xmlns:a16="http://schemas.microsoft.com/office/drawing/2014/main" id="{5A085CFE-FEC1-4386-BB8E-29D79FF8B960}"/>
              </a:ext>
            </a:extLst>
          </p:cNvPr>
          <p:cNvSpPr/>
          <p:nvPr/>
        </p:nvSpPr>
        <p:spPr>
          <a:xfrm>
            <a:off x="9062584" y="1960213"/>
            <a:ext cx="2073053" cy="397577"/>
          </a:xfrm>
          <a:custGeom>
            <a:avLst/>
            <a:gdLst>
              <a:gd name="connsiteX0" fmla="*/ 0 w 2560318"/>
              <a:gd name="connsiteY0" fmla="*/ 0 h 530102"/>
              <a:gd name="connsiteX1" fmla="*/ 2560318 w 2560318"/>
              <a:gd name="connsiteY1" fmla="*/ 0 h 530102"/>
              <a:gd name="connsiteX2" fmla="*/ 2560318 w 2560318"/>
              <a:gd name="connsiteY2" fmla="*/ 530102 h 530102"/>
              <a:gd name="connsiteX3" fmla="*/ 0 w 2560318"/>
              <a:gd name="connsiteY3" fmla="*/ 530102 h 530102"/>
              <a:gd name="connsiteX4" fmla="*/ 0 w 2560318"/>
              <a:gd name="connsiteY4" fmla="*/ 0 h 5301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0318" h="530102">
                <a:moveTo>
                  <a:pt x="0" y="0"/>
                </a:moveTo>
                <a:lnTo>
                  <a:pt x="2560318" y="0"/>
                </a:lnTo>
                <a:lnTo>
                  <a:pt x="2560318" y="530102"/>
                </a:lnTo>
                <a:lnTo>
                  <a:pt x="0" y="53010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95250" bIns="0" numCol="1" spcCol="1270" anchor="ctr" anchorCtr="0">
            <a:noAutofit/>
          </a:bodyPr>
          <a:lstStyle/>
          <a:p>
            <a:pPr defTabSz="666750">
              <a:lnSpc>
                <a:spcPct val="90000"/>
              </a:lnSpc>
              <a:spcAft>
                <a:spcPct val="35000"/>
              </a:spcAft>
              <a:defRPr b="1"/>
            </a:pPr>
            <a:r>
              <a:rPr lang="en-US" dirty="0">
                <a:solidFill>
                  <a:schemeClr val="accent1"/>
                </a:solidFill>
                <a:latin typeface="Calibri" panose="020F0502020204030204" pitchFamily="34" charset="0"/>
                <a:cs typeface="Calibri" panose="020F0502020204030204" pitchFamily="34" charset="0"/>
              </a:rPr>
              <a:t>General Session</a:t>
            </a:r>
          </a:p>
        </p:txBody>
      </p:sp>
      <p:sp>
        <p:nvSpPr>
          <p:cNvPr id="54" name="Forme libre : forme 55">
            <a:extLst>
              <a:ext uri="{FF2B5EF4-FFF2-40B4-BE49-F238E27FC236}">
                <a16:creationId xmlns:a16="http://schemas.microsoft.com/office/drawing/2014/main" id="{7A29B57C-BD2B-4647-8A1D-9B8AD8ABF1AA}"/>
              </a:ext>
            </a:extLst>
          </p:cNvPr>
          <p:cNvSpPr/>
          <p:nvPr/>
        </p:nvSpPr>
        <p:spPr>
          <a:xfrm>
            <a:off x="9034144" y="2281084"/>
            <a:ext cx="2600013" cy="1149637"/>
          </a:xfrm>
          <a:custGeom>
            <a:avLst/>
            <a:gdLst>
              <a:gd name="connsiteX0" fmla="*/ 0 w 2560318"/>
              <a:gd name="connsiteY0" fmla="*/ 0 h 1508753"/>
              <a:gd name="connsiteX1" fmla="*/ 2560318 w 2560318"/>
              <a:gd name="connsiteY1" fmla="*/ 0 h 1508753"/>
              <a:gd name="connsiteX2" fmla="*/ 2560318 w 2560318"/>
              <a:gd name="connsiteY2" fmla="*/ 1508753 h 1508753"/>
              <a:gd name="connsiteX3" fmla="*/ 0 w 2560318"/>
              <a:gd name="connsiteY3" fmla="*/ 1508753 h 1508753"/>
              <a:gd name="connsiteX4" fmla="*/ 0 w 2560318"/>
              <a:gd name="connsiteY4" fmla="*/ 0 h 15087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0318" h="1508753">
                <a:moveTo>
                  <a:pt x="0" y="0"/>
                </a:moveTo>
                <a:lnTo>
                  <a:pt x="2560318" y="0"/>
                </a:lnTo>
                <a:lnTo>
                  <a:pt x="2560318" y="1508753"/>
                </a:lnTo>
                <a:lnTo>
                  <a:pt x="0" y="150875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71438" rIns="71438" bIns="107156" numCol="1" spcCol="1270" anchor="t" anchorCtr="0">
            <a:noAutofit/>
          </a:bodyPr>
          <a:lstStyle/>
          <a:p>
            <a:pPr marL="285750" lvl="0" indent="-285750">
              <a:buFont typeface="Arial" panose="020B0604020202020204" pitchFamily="34" charset="0"/>
              <a:buChar char="•"/>
            </a:pPr>
            <a:r>
              <a:rPr lang="en-US" sz="1400" dirty="0">
                <a:solidFill>
                  <a:schemeClr val="tx2"/>
                </a:solidFill>
              </a:rPr>
              <a:t>SCs’ Presidents present standards for adoption focusing on positions received from Members</a:t>
            </a:r>
          </a:p>
          <a:p>
            <a:pPr marL="285750" lvl="0" indent="-285750">
              <a:buFont typeface="Arial" panose="020B0604020202020204" pitchFamily="34" charset="0"/>
              <a:buChar char="•"/>
            </a:pPr>
            <a:r>
              <a:rPr lang="en-US" sz="1400" dirty="0">
                <a:solidFill>
                  <a:schemeClr val="tx2"/>
                </a:solidFill>
              </a:rPr>
              <a:t>Members take the floor </a:t>
            </a:r>
          </a:p>
          <a:p>
            <a:pPr marL="285750" lvl="0" indent="-285750">
              <a:buFont typeface="Arial" panose="020B0604020202020204" pitchFamily="34" charset="0"/>
              <a:buChar char="•"/>
            </a:pPr>
            <a:r>
              <a:rPr lang="en-US" sz="1400" dirty="0">
                <a:solidFill>
                  <a:schemeClr val="tx2"/>
                </a:solidFill>
              </a:rPr>
              <a:t>Adoption of resolution</a:t>
            </a:r>
          </a:p>
        </p:txBody>
      </p:sp>
      <p:sp>
        <p:nvSpPr>
          <p:cNvPr id="6" name="TextBox 5">
            <a:extLst>
              <a:ext uri="{FF2B5EF4-FFF2-40B4-BE49-F238E27FC236}">
                <a16:creationId xmlns:a16="http://schemas.microsoft.com/office/drawing/2014/main" id="{A091AC96-8D0B-4D24-8D7E-632D91D8AB44}"/>
              </a:ext>
            </a:extLst>
          </p:cNvPr>
          <p:cNvSpPr txBox="1"/>
          <p:nvPr/>
        </p:nvSpPr>
        <p:spPr>
          <a:xfrm>
            <a:off x="1100526" y="3731195"/>
            <a:ext cx="910955" cy="276999"/>
          </a:xfrm>
          <a:prstGeom prst="rect">
            <a:avLst/>
          </a:prstGeom>
          <a:noFill/>
        </p:spPr>
        <p:txBody>
          <a:bodyPr wrap="none" rtlCol="0">
            <a:spAutoFit/>
          </a:bodyPr>
          <a:lstStyle/>
          <a:p>
            <a:r>
              <a:rPr lang="en-GB" sz="1200" dirty="0">
                <a:solidFill>
                  <a:srgbClr val="ED8428"/>
                </a:solidFill>
              </a:rPr>
              <a:t>Preparation</a:t>
            </a:r>
          </a:p>
        </p:txBody>
      </p:sp>
      <p:sp>
        <p:nvSpPr>
          <p:cNvPr id="62" name="TextBox 61">
            <a:extLst>
              <a:ext uri="{FF2B5EF4-FFF2-40B4-BE49-F238E27FC236}">
                <a16:creationId xmlns:a16="http://schemas.microsoft.com/office/drawing/2014/main" id="{D2953855-EFD6-424C-8FE0-776456FA54C4}"/>
              </a:ext>
            </a:extLst>
          </p:cNvPr>
          <p:cNvSpPr txBox="1"/>
          <p:nvPr/>
        </p:nvSpPr>
        <p:spPr>
          <a:xfrm>
            <a:off x="2664458" y="3732563"/>
            <a:ext cx="968663" cy="461665"/>
          </a:xfrm>
          <a:prstGeom prst="rect">
            <a:avLst/>
          </a:prstGeom>
          <a:noFill/>
        </p:spPr>
        <p:txBody>
          <a:bodyPr wrap="none" rtlCol="0">
            <a:spAutoFit/>
          </a:bodyPr>
          <a:lstStyle/>
          <a:p>
            <a:pPr algn="ctr"/>
            <a:r>
              <a:rPr lang="en-GB" sz="1200" dirty="0">
                <a:solidFill>
                  <a:srgbClr val="ED8428"/>
                </a:solidFill>
              </a:rPr>
              <a:t>Informal</a:t>
            </a:r>
          </a:p>
          <a:p>
            <a:pPr algn="ctr"/>
            <a:r>
              <a:rPr lang="en-GB" sz="1200" dirty="0">
                <a:solidFill>
                  <a:srgbClr val="ED8428"/>
                </a:solidFill>
              </a:rPr>
              <a:t>Presentation</a:t>
            </a:r>
          </a:p>
        </p:txBody>
      </p:sp>
      <p:cxnSp>
        <p:nvCxnSpPr>
          <p:cNvPr id="25" name="Straight Arrow Connector 24">
            <a:extLst>
              <a:ext uri="{FF2B5EF4-FFF2-40B4-BE49-F238E27FC236}">
                <a16:creationId xmlns:a16="http://schemas.microsoft.com/office/drawing/2014/main" id="{5E06F6EC-A29E-444F-96CE-A121A55CF72E}"/>
              </a:ext>
            </a:extLst>
          </p:cNvPr>
          <p:cNvCxnSpPr>
            <a:cxnSpLocks/>
          </p:cNvCxnSpPr>
          <p:nvPr/>
        </p:nvCxnSpPr>
        <p:spPr>
          <a:xfrm>
            <a:off x="1955691" y="3860265"/>
            <a:ext cx="293674"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63" name="Straight Arrow Connector 62">
            <a:extLst>
              <a:ext uri="{FF2B5EF4-FFF2-40B4-BE49-F238E27FC236}">
                <a16:creationId xmlns:a16="http://schemas.microsoft.com/office/drawing/2014/main" id="{57437E86-0F8A-40DB-9DB1-A5D4B9B622DD}"/>
              </a:ext>
            </a:extLst>
          </p:cNvPr>
          <p:cNvCxnSpPr>
            <a:cxnSpLocks/>
          </p:cNvCxnSpPr>
          <p:nvPr/>
        </p:nvCxnSpPr>
        <p:spPr>
          <a:xfrm flipH="1">
            <a:off x="778015" y="3860265"/>
            <a:ext cx="314155"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64" name="Straight Arrow Connector 63">
            <a:extLst>
              <a:ext uri="{FF2B5EF4-FFF2-40B4-BE49-F238E27FC236}">
                <a16:creationId xmlns:a16="http://schemas.microsoft.com/office/drawing/2014/main" id="{465A1D68-2B70-44B6-BBFE-122A3B02143F}"/>
              </a:ext>
            </a:extLst>
          </p:cNvPr>
          <p:cNvCxnSpPr>
            <a:cxnSpLocks/>
          </p:cNvCxnSpPr>
          <p:nvPr/>
        </p:nvCxnSpPr>
        <p:spPr>
          <a:xfrm>
            <a:off x="3527153" y="3891699"/>
            <a:ext cx="429048" cy="328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65" name="Straight Arrow Connector 64">
            <a:extLst>
              <a:ext uri="{FF2B5EF4-FFF2-40B4-BE49-F238E27FC236}">
                <a16:creationId xmlns:a16="http://schemas.microsoft.com/office/drawing/2014/main" id="{5A595ED4-BEBA-4B26-B3EC-18F9FC0C4A93}"/>
              </a:ext>
            </a:extLst>
          </p:cNvPr>
          <p:cNvCxnSpPr>
            <a:cxnSpLocks/>
          </p:cNvCxnSpPr>
          <p:nvPr/>
        </p:nvCxnSpPr>
        <p:spPr>
          <a:xfrm flipH="1">
            <a:off x="2373270" y="3874229"/>
            <a:ext cx="354474"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70" name="TextBox 69">
            <a:extLst>
              <a:ext uri="{FF2B5EF4-FFF2-40B4-BE49-F238E27FC236}">
                <a16:creationId xmlns:a16="http://schemas.microsoft.com/office/drawing/2014/main" id="{1E05320B-29AE-4CC6-B66C-579524011F15}"/>
              </a:ext>
            </a:extLst>
          </p:cNvPr>
          <p:cNvSpPr txBox="1"/>
          <p:nvPr/>
        </p:nvSpPr>
        <p:spPr>
          <a:xfrm>
            <a:off x="4449262" y="3736583"/>
            <a:ext cx="1007135" cy="276999"/>
          </a:xfrm>
          <a:prstGeom prst="rect">
            <a:avLst/>
          </a:prstGeom>
          <a:noFill/>
        </p:spPr>
        <p:txBody>
          <a:bodyPr wrap="none" rtlCol="0">
            <a:spAutoFit/>
          </a:bodyPr>
          <a:lstStyle/>
          <a:p>
            <a:r>
              <a:rPr lang="en-GB" sz="1200" dirty="0">
                <a:solidFill>
                  <a:srgbClr val="ED8428"/>
                </a:solidFill>
              </a:rPr>
              <a:t>Transparency</a:t>
            </a:r>
          </a:p>
        </p:txBody>
      </p:sp>
      <p:cxnSp>
        <p:nvCxnSpPr>
          <p:cNvPr id="71" name="Straight Arrow Connector 70">
            <a:extLst>
              <a:ext uri="{FF2B5EF4-FFF2-40B4-BE49-F238E27FC236}">
                <a16:creationId xmlns:a16="http://schemas.microsoft.com/office/drawing/2014/main" id="{6C43CA3E-9B30-455E-ABB2-4D4AC57C33BC}"/>
              </a:ext>
            </a:extLst>
          </p:cNvPr>
          <p:cNvCxnSpPr>
            <a:cxnSpLocks/>
          </p:cNvCxnSpPr>
          <p:nvPr/>
        </p:nvCxnSpPr>
        <p:spPr>
          <a:xfrm>
            <a:off x="5394905" y="3870532"/>
            <a:ext cx="448906"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73" name="Straight Arrow Connector 72">
            <a:extLst>
              <a:ext uri="{FF2B5EF4-FFF2-40B4-BE49-F238E27FC236}">
                <a16:creationId xmlns:a16="http://schemas.microsoft.com/office/drawing/2014/main" id="{2AC7A547-7AE6-4989-B3DC-010042F60F07}"/>
              </a:ext>
            </a:extLst>
          </p:cNvPr>
          <p:cNvCxnSpPr>
            <a:cxnSpLocks/>
          </p:cNvCxnSpPr>
          <p:nvPr/>
        </p:nvCxnSpPr>
        <p:spPr>
          <a:xfrm flipH="1">
            <a:off x="4070118" y="3891699"/>
            <a:ext cx="398656"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75" name="TextBox 74">
            <a:extLst>
              <a:ext uri="{FF2B5EF4-FFF2-40B4-BE49-F238E27FC236}">
                <a16:creationId xmlns:a16="http://schemas.microsoft.com/office/drawing/2014/main" id="{8016AC58-B5C0-4BD4-8EF1-EA1D5796F798}"/>
              </a:ext>
            </a:extLst>
          </p:cNvPr>
          <p:cNvSpPr txBox="1"/>
          <p:nvPr/>
        </p:nvSpPr>
        <p:spPr>
          <a:xfrm>
            <a:off x="7006999" y="3747134"/>
            <a:ext cx="848437" cy="276999"/>
          </a:xfrm>
          <a:prstGeom prst="rect">
            <a:avLst/>
          </a:prstGeom>
          <a:noFill/>
        </p:spPr>
        <p:txBody>
          <a:bodyPr wrap="none" rtlCol="0">
            <a:spAutoFit/>
          </a:bodyPr>
          <a:lstStyle/>
          <a:p>
            <a:r>
              <a:rPr lang="en-GB" sz="1200" i="1" dirty="0">
                <a:solidFill>
                  <a:srgbClr val="ED8428"/>
                </a:solidFill>
              </a:rPr>
              <a:t>Negotiation</a:t>
            </a:r>
          </a:p>
        </p:txBody>
      </p:sp>
      <p:cxnSp>
        <p:nvCxnSpPr>
          <p:cNvPr id="76" name="Straight Arrow Connector 75">
            <a:extLst>
              <a:ext uri="{FF2B5EF4-FFF2-40B4-BE49-F238E27FC236}">
                <a16:creationId xmlns:a16="http://schemas.microsoft.com/office/drawing/2014/main" id="{59FBC4DF-E89B-49F4-8BEA-8C205D57ABB9}"/>
              </a:ext>
            </a:extLst>
          </p:cNvPr>
          <p:cNvCxnSpPr>
            <a:cxnSpLocks/>
            <a:stCxn id="75" idx="3"/>
          </p:cNvCxnSpPr>
          <p:nvPr/>
        </p:nvCxnSpPr>
        <p:spPr>
          <a:xfrm>
            <a:off x="7855436" y="3885634"/>
            <a:ext cx="1613627" cy="4289"/>
          </a:xfrm>
          <a:prstGeom prst="straightConnector1">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78" name="Straight Arrow Connector 77">
            <a:extLst>
              <a:ext uri="{FF2B5EF4-FFF2-40B4-BE49-F238E27FC236}">
                <a16:creationId xmlns:a16="http://schemas.microsoft.com/office/drawing/2014/main" id="{313C7166-C204-4A62-9ED8-8EC91F1C83FC}"/>
              </a:ext>
            </a:extLst>
          </p:cNvPr>
          <p:cNvCxnSpPr>
            <a:cxnSpLocks/>
            <a:endCxn id="75" idx="1"/>
          </p:cNvCxnSpPr>
          <p:nvPr/>
        </p:nvCxnSpPr>
        <p:spPr>
          <a:xfrm flipV="1">
            <a:off x="5854085" y="3885634"/>
            <a:ext cx="1152914" cy="3416"/>
          </a:xfrm>
          <a:prstGeom prst="straightConnector1">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0" name="TextBox 79">
            <a:extLst>
              <a:ext uri="{FF2B5EF4-FFF2-40B4-BE49-F238E27FC236}">
                <a16:creationId xmlns:a16="http://schemas.microsoft.com/office/drawing/2014/main" id="{E87C93E6-7AC8-4EFB-92B2-CB9C34802B8A}"/>
              </a:ext>
            </a:extLst>
          </p:cNvPr>
          <p:cNvSpPr txBox="1"/>
          <p:nvPr/>
        </p:nvSpPr>
        <p:spPr>
          <a:xfrm>
            <a:off x="9013134" y="3750004"/>
            <a:ext cx="968663" cy="461665"/>
          </a:xfrm>
          <a:prstGeom prst="rect">
            <a:avLst/>
          </a:prstGeom>
          <a:noFill/>
        </p:spPr>
        <p:txBody>
          <a:bodyPr wrap="none" rtlCol="0">
            <a:spAutoFit/>
          </a:bodyPr>
          <a:lstStyle/>
          <a:p>
            <a:pPr algn="ctr"/>
            <a:r>
              <a:rPr lang="en-GB" sz="1200" dirty="0">
                <a:solidFill>
                  <a:srgbClr val="ED8428"/>
                </a:solidFill>
              </a:rPr>
              <a:t>Formal </a:t>
            </a:r>
          </a:p>
          <a:p>
            <a:pPr algn="ctr"/>
            <a:r>
              <a:rPr lang="en-GB" sz="1200" dirty="0">
                <a:solidFill>
                  <a:srgbClr val="ED8428"/>
                </a:solidFill>
              </a:rPr>
              <a:t>Presentation</a:t>
            </a:r>
          </a:p>
        </p:txBody>
      </p:sp>
      <p:cxnSp>
        <p:nvCxnSpPr>
          <p:cNvPr id="81" name="Straight Arrow Connector 80">
            <a:extLst>
              <a:ext uri="{FF2B5EF4-FFF2-40B4-BE49-F238E27FC236}">
                <a16:creationId xmlns:a16="http://schemas.microsoft.com/office/drawing/2014/main" id="{EA4A1057-30AC-4830-B39D-2EAC71D132CE}"/>
              </a:ext>
            </a:extLst>
          </p:cNvPr>
          <p:cNvCxnSpPr>
            <a:cxnSpLocks/>
          </p:cNvCxnSpPr>
          <p:nvPr/>
        </p:nvCxnSpPr>
        <p:spPr>
          <a:xfrm>
            <a:off x="9804673" y="3886827"/>
            <a:ext cx="293674"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82" name="Straight Arrow Connector 81">
            <a:extLst>
              <a:ext uri="{FF2B5EF4-FFF2-40B4-BE49-F238E27FC236}">
                <a16:creationId xmlns:a16="http://schemas.microsoft.com/office/drawing/2014/main" id="{46FBB64B-A18D-497F-A09F-7E1414262CCE}"/>
              </a:ext>
            </a:extLst>
          </p:cNvPr>
          <p:cNvCxnSpPr>
            <a:cxnSpLocks/>
          </p:cNvCxnSpPr>
          <p:nvPr/>
        </p:nvCxnSpPr>
        <p:spPr>
          <a:xfrm flipH="1">
            <a:off x="8891896" y="3894177"/>
            <a:ext cx="314155"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83" name="TextBox 82">
            <a:extLst>
              <a:ext uri="{FF2B5EF4-FFF2-40B4-BE49-F238E27FC236}">
                <a16:creationId xmlns:a16="http://schemas.microsoft.com/office/drawing/2014/main" id="{5798FF98-7C66-4118-BF8C-DFAA6EC72A26}"/>
              </a:ext>
            </a:extLst>
          </p:cNvPr>
          <p:cNvSpPr txBox="1"/>
          <p:nvPr/>
        </p:nvSpPr>
        <p:spPr>
          <a:xfrm>
            <a:off x="10437442" y="3747134"/>
            <a:ext cx="774571" cy="276999"/>
          </a:xfrm>
          <a:prstGeom prst="rect">
            <a:avLst/>
          </a:prstGeom>
          <a:noFill/>
        </p:spPr>
        <p:txBody>
          <a:bodyPr wrap="none" rtlCol="0">
            <a:spAutoFit/>
          </a:bodyPr>
          <a:lstStyle/>
          <a:p>
            <a:r>
              <a:rPr lang="en-GB" sz="1200" dirty="0">
                <a:solidFill>
                  <a:srgbClr val="ED8428"/>
                </a:solidFill>
              </a:rPr>
              <a:t>Adoption</a:t>
            </a:r>
          </a:p>
        </p:txBody>
      </p:sp>
      <p:cxnSp>
        <p:nvCxnSpPr>
          <p:cNvPr id="84" name="Straight Arrow Connector 83">
            <a:extLst>
              <a:ext uri="{FF2B5EF4-FFF2-40B4-BE49-F238E27FC236}">
                <a16:creationId xmlns:a16="http://schemas.microsoft.com/office/drawing/2014/main" id="{21D7AF9C-EF7D-400F-A65C-B690551EF04F}"/>
              </a:ext>
            </a:extLst>
          </p:cNvPr>
          <p:cNvCxnSpPr>
            <a:cxnSpLocks/>
          </p:cNvCxnSpPr>
          <p:nvPr/>
        </p:nvCxnSpPr>
        <p:spPr>
          <a:xfrm flipV="1">
            <a:off x="11195079" y="3889694"/>
            <a:ext cx="287171" cy="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86" name="Straight Arrow Connector 85">
            <a:extLst>
              <a:ext uri="{FF2B5EF4-FFF2-40B4-BE49-F238E27FC236}">
                <a16:creationId xmlns:a16="http://schemas.microsoft.com/office/drawing/2014/main" id="{4F1E48F4-1144-4249-B90F-6948ADA0D555}"/>
              </a:ext>
            </a:extLst>
          </p:cNvPr>
          <p:cNvCxnSpPr>
            <a:cxnSpLocks/>
          </p:cNvCxnSpPr>
          <p:nvPr/>
        </p:nvCxnSpPr>
        <p:spPr>
          <a:xfrm flipH="1">
            <a:off x="10167205" y="3886422"/>
            <a:ext cx="289894"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184472078"/>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5BA2B-3466-4AA8-ADDC-FBA86A859B4E}"/>
              </a:ext>
            </a:extLst>
          </p:cNvPr>
          <p:cNvSpPr>
            <a:spLocks noGrp="1"/>
          </p:cNvSpPr>
          <p:nvPr>
            <p:ph type="title"/>
          </p:nvPr>
        </p:nvSpPr>
        <p:spPr/>
        <p:txBody>
          <a:bodyPr anchor="ctr">
            <a:normAutofit/>
          </a:bodyPr>
          <a:lstStyle/>
          <a:p>
            <a:r>
              <a:rPr lang="en-GB" dirty="0"/>
              <a:t>Other technical matters</a:t>
            </a:r>
            <a:endParaRPr lang="fr-FR" dirty="0"/>
          </a:p>
        </p:txBody>
      </p:sp>
      <p:sp>
        <p:nvSpPr>
          <p:cNvPr id="3" name="Espace réservé du contenu 2">
            <a:extLst>
              <a:ext uri="{FF2B5EF4-FFF2-40B4-BE49-F238E27FC236}">
                <a16:creationId xmlns:a16="http://schemas.microsoft.com/office/drawing/2014/main" id="{DFA20F82-CB7E-4FFE-B094-E30A36CFA1E8}"/>
              </a:ext>
            </a:extLst>
          </p:cNvPr>
          <p:cNvSpPr>
            <a:spLocks noGrp="1"/>
          </p:cNvSpPr>
          <p:nvPr>
            <p:ph idx="1"/>
          </p:nvPr>
        </p:nvSpPr>
        <p:spPr>
          <a:xfrm>
            <a:off x="581193" y="1849120"/>
            <a:ext cx="11127103" cy="4176000"/>
          </a:xfrm>
        </p:spPr>
        <p:txBody>
          <a:bodyPr>
            <a:noAutofit/>
          </a:bodyPr>
          <a:lstStyle/>
          <a:p>
            <a:pPr>
              <a:spcBef>
                <a:spcPts val="0"/>
              </a:spcBef>
            </a:pPr>
            <a:r>
              <a:rPr lang="en-GB" dirty="0"/>
              <a:t>Working Groups (AMR and Wildlife)</a:t>
            </a:r>
          </a:p>
          <a:p>
            <a:pPr lvl="1">
              <a:spcBef>
                <a:spcPts val="0"/>
              </a:spcBef>
              <a:spcAft>
                <a:spcPts val="300"/>
              </a:spcAft>
            </a:pPr>
            <a:r>
              <a:rPr lang="en-GB" dirty="0"/>
              <a:t>No resolution</a:t>
            </a:r>
          </a:p>
          <a:p>
            <a:pPr lvl="1">
              <a:spcBef>
                <a:spcPts val="0"/>
              </a:spcBef>
            </a:pPr>
            <a:r>
              <a:rPr lang="en-GB" dirty="0"/>
              <a:t>Pre-recorded video published on the GS website in advance</a:t>
            </a:r>
          </a:p>
          <a:p>
            <a:pPr>
              <a:spcBef>
                <a:spcPts val="0"/>
              </a:spcBef>
            </a:pPr>
            <a:r>
              <a:rPr lang="en-GB" dirty="0"/>
              <a:t>Technical Item</a:t>
            </a:r>
          </a:p>
          <a:p>
            <a:pPr lvl="1">
              <a:spcBef>
                <a:spcPts val="0"/>
              </a:spcBef>
            </a:pPr>
            <a:r>
              <a:rPr lang="en-GB" dirty="0"/>
              <a:t>Concept Note under development</a:t>
            </a:r>
          </a:p>
          <a:p>
            <a:pPr lvl="2">
              <a:spcBef>
                <a:spcPts val="0"/>
              </a:spcBef>
              <a:spcAft>
                <a:spcPts val="0"/>
              </a:spcAft>
            </a:pPr>
            <a:r>
              <a:rPr lang="en-GB" dirty="0"/>
              <a:t>COVID-19 OIE technical response - OIE Wildlife Health Management Framework </a:t>
            </a:r>
          </a:p>
          <a:p>
            <a:pPr lvl="2">
              <a:spcBef>
                <a:spcPts val="0"/>
              </a:spcBef>
            </a:pPr>
            <a:r>
              <a:rPr lang="en-GB" dirty="0"/>
              <a:t>COVID-19 OIE institutional and administrative response – outcomes of I-AAR</a:t>
            </a:r>
          </a:p>
          <a:p>
            <a:pPr lvl="1">
              <a:spcBef>
                <a:spcPts val="0"/>
              </a:spcBef>
              <a:spcAft>
                <a:spcPts val="300"/>
              </a:spcAft>
            </a:pPr>
            <a:r>
              <a:rPr lang="en-GB" dirty="0"/>
              <a:t>Pre-recorded video and paper published in advance</a:t>
            </a:r>
          </a:p>
          <a:p>
            <a:pPr lvl="1">
              <a:spcBef>
                <a:spcPts val="0"/>
              </a:spcBef>
              <a:spcAft>
                <a:spcPts val="300"/>
              </a:spcAft>
            </a:pPr>
            <a:r>
              <a:rPr lang="en-GB" dirty="0"/>
              <a:t>Resolution worked on by a committee made of various Delegates</a:t>
            </a:r>
          </a:p>
          <a:p>
            <a:pPr lvl="1">
              <a:spcBef>
                <a:spcPts val="0"/>
              </a:spcBef>
            </a:pPr>
            <a:r>
              <a:rPr lang="en-GB" dirty="0"/>
              <a:t>Adoption during GS</a:t>
            </a:r>
          </a:p>
        </p:txBody>
      </p:sp>
      <p:sp>
        <p:nvSpPr>
          <p:cNvPr id="5" name="Ellipse 4">
            <a:extLst>
              <a:ext uri="{FF2B5EF4-FFF2-40B4-BE49-F238E27FC236}">
                <a16:creationId xmlns:a16="http://schemas.microsoft.com/office/drawing/2014/main" id="{87487014-AC0D-417C-9AC5-118F9B130093}"/>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4" name="Espace réservé du numéro de diapositive 3">
            <a:extLst>
              <a:ext uri="{FF2B5EF4-FFF2-40B4-BE49-F238E27FC236}">
                <a16:creationId xmlns:a16="http://schemas.microsoft.com/office/drawing/2014/main" id="{94DA0828-30C8-477C-9D69-3D3FAEB97FA8}"/>
              </a:ext>
            </a:extLst>
          </p:cNvPr>
          <p:cNvSpPr>
            <a:spLocks noGrp="1"/>
          </p:cNvSpPr>
          <p:nvPr>
            <p:ph type="sldNum" sz="quarter" idx="12"/>
          </p:nvPr>
        </p:nvSpPr>
        <p:spPr/>
        <p:txBody>
          <a:bodyPr/>
          <a:lstStyle/>
          <a:p>
            <a:fld id="{D57F1E4F-1CFF-5643-939E-217C01CDF565}" type="slidenum">
              <a:rPr lang="en-US" smtClean="0"/>
              <a:pPr/>
              <a:t>19</a:t>
            </a:fld>
            <a:endParaRPr lang="en-US" dirty="0"/>
          </a:p>
        </p:txBody>
      </p:sp>
      <p:sp>
        <p:nvSpPr>
          <p:cNvPr id="8" name="Rectangle 7" descr="Teacher">
            <a:extLst>
              <a:ext uri="{FF2B5EF4-FFF2-40B4-BE49-F238E27FC236}">
                <a16:creationId xmlns:a16="http://schemas.microsoft.com/office/drawing/2014/main" id="{8BBC8EB9-3A31-4E38-9C4F-5CD00E3A2381}"/>
              </a:ext>
            </a:extLst>
          </p:cNvPr>
          <p:cNvSpPr/>
          <p:nvPr/>
        </p:nvSpPr>
        <p:spPr>
          <a:xfrm>
            <a:off x="846926" y="832880"/>
            <a:ext cx="432000" cy="432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1237929218"/>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e 38">
            <a:extLst>
              <a:ext uri="{FF2B5EF4-FFF2-40B4-BE49-F238E27FC236}">
                <a16:creationId xmlns:a16="http://schemas.microsoft.com/office/drawing/2014/main" id="{2F0BE561-EBB4-4384-B097-124C590E322B}"/>
              </a:ext>
            </a:extLst>
          </p:cNvPr>
          <p:cNvGrpSpPr/>
          <p:nvPr/>
        </p:nvGrpSpPr>
        <p:grpSpPr>
          <a:xfrm>
            <a:off x="1302420" y="2621731"/>
            <a:ext cx="2043017" cy="2150519"/>
            <a:chOff x="1302420" y="3190691"/>
            <a:chExt cx="2043017" cy="2150519"/>
          </a:xfrm>
        </p:grpSpPr>
        <p:grpSp>
          <p:nvGrpSpPr>
            <p:cNvPr id="32" name="Groupe 31">
              <a:extLst>
                <a:ext uri="{FF2B5EF4-FFF2-40B4-BE49-F238E27FC236}">
                  <a16:creationId xmlns:a16="http://schemas.microsoft.com/office/drawing/2014/main" id="{2B2E2EE9-4E0A-42FB-83ED-1CC4DB2D232E}"/>
                </a:ext>
              </a:extLst>
            </p:cNvPr>
            <p:cNvGrpSpPr/>
            <p:nvPr/>
          </p:nvGrpSpPr>
          <p:grpSpPr>
            <a:xfrm>
              <a:off x="1700808" y="3190691"/>
              <a:ext cx="1246240" cy="1246240"/>
              <a:chOff x="1440137" y="3190691"/>
              <a:chExt cx="1246240" cy="1246240"/>
            </a:xfrm>
          </p:grpSpPr>
          <p:sp>
            <p:nvSpPr>
              <p:cNvPr id="20" name="Ellipse 19">
                <a:extLst>
                  <a:ext uri="{FF2B5EF4-FFF2-40B4-BE49-F238E27FC236}">
                    <a16:creationId xmlns:a16="http://schemas.microsoft.com/office/drawing/2014/main" id="{324BC43C-A415-4B73-9F08-696103116F1E}"/>
                  </a:ext>
                </a:extLst>
              </p:cNvPr>
              <p:cNvSpPr/>
              <p:nvPr/>
            </p:nvSpPr>
            <p:spPr>
              <a:xfrm>
                <a:off x="1440137" y="3190691"/>
                <a:ext cx="1246240" cy="1246240"/>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21" name="Rectangle 20" descr="North America">
                <a:extLst>
                  <a:ext uri="{FF2B5EF4-FFF2-40B4-BE49-F238E27FC236}">
                    <a16:creationId xmlns:a16="http://schemas.microsoft.com/office/drawing/2014/main" id="{7E8538C2-165D-4404-A6EA-88CD3826C29F}"/>
                  </a:ext>
                </a:extLst>
              </p:cNvPr>
              <p:cNvSpPr/>
              <p:nvPr/>
            </p:nvSpPr>
            <p:spPr>
              <a:xfrm>
                <a:off x="1705729" y="3456283"/>
                <a:ext cx="715056" cy="715056"/>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sp>
          <p:nvSpPr>
            <p:cNvPr id="22" name="Forme libre : forme 21">
              <a:extLst>
                <a:ext uri="{FF2B5EF4-FFF2-40B4-BE49-F238E27FC236}">
                  <a16:creationId xmlns:a16="http://schemas.microsoft.com/office/drawing/2014/main" id="{A551BA71-8EDA-4FAE-9A5F-5589110A2739}"/>
                </a:ext>
              </a:extLst>
            </p:cNvPr>
            <p:cNvSpPr/>
            <p:nvPr/>
          </p:nvSpPr>
          <p:spPr>
            <a:xfrm>
              <a:off x="1302420" y="4621210"/>
              <a:ext cx="2043017" cy="720000"/>
            </a:xfrm>
            <a:custGeom>
              <a:avLst/>
              <a:gdLst>
                <a:gd name="connsiteX0" fmla="*/ 0 w 2043017"/>
                <a:gd name="connsiteY0" fmla="*/ 0 h 720000"/>
                <a:gd name="connsiteX1" fmla="*/ 2043017 w 2043017"/>
                <a:gd name="connsiteY1" fmla="*/ 0 h 720000"/>
                <a:gd name="connsiteX2" fmla="*/ 2043017 w 2043017"/>
                <a:gd name="connsiteY2" fmla="*/ 720000 h 720000"/>
                <a:gd name="connsiteX3" fmla="*/ 0 w 2043017"/>
                <a:gd name="connsiteY3" fmla="*/ 720000 h 720000"/>
                <a:gd name="connsiteX4" fmla="*/ 0 w 2043017"/>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3017" h="720000">
                  <a:moveTo>
                    <a:pt x="0" y="0"/>
                  </a:moveTo>
                  <a:lnTo>
                    <a:pt x="2043017" y="0"/>
                  </a:lnTo>
                  <a:lnTo>
                    <a:pt x="2043017"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GB" sz="1800" kern="1200" dirty="0">
                  <a:latin typeface="+mn-lt"/>
                  <a:cs typeface="Arial" panose="020B0604020202020204" pitchFamily="34" charset="0"/>
                </a:rPr>
                <a:t>BACKGROUND</a:t>
              </a:r>
              <a:endParaRPr lang="en-US" sz="1800" kern="1200" dirty="0">
                <a:latin typeface="+mn-lt"/>
                <a:cs typeface="Arial" panose="020B0604020202020204" pitchFamily="34" charset="0"/>
              </a:endParaRPr>
            </a:p>
          </p:txBody>
        </p:sp>
      </p:grpSp>
      <p:grpSp>
        <p:nvGrpSpPr>
          <p:cNvPr id="38" name="Groupe 37">
            <a:extLst>
              <a:ext uri="{FF2B5EF4-FFF2-40B4-BE49-F238E27FC236}">
                <a16:creationId xmlns:a16="http://schemas.microsoft.com/office/drawing/2014/main" id="{AF5802FB-3AA0-47EF-A892-7B34352690FB}"/>
              </a:ext>
            </a:extLst>
          </p:cNvPr>
          <p:cNvGrpSpPr/>
          <p:nvPr/>
        </p:nvGrpSpPr>
        <p:grpSpPr>
          <a:xfrm>
            <a:off x="3709763" y="2607911"/>
            <a:ext cx="2198775" cy="2152164"/>
            <a:chOff x="3897225" y="3176871"/>
            <a:chExt cx="2198775" cy="2152164"/>
          </a:xfrm>
        </p:grpSpPr>
        <p:grpSp>
          <p:nvGrpSpPr>
            <p:cNvPr id="33" name="Groupe 32">
              <a:extLst>
                <a:ext uri="{FF2B5EF4-FFF2-40B4-BE49-F238E27FC236}">
                  <a16:creationId xmlns:a16="http://schemas.microsoft.com/office/drawing/2014/main" id="{0782BFEB-5C0C-4D43-9E38-1B31DDB0827A}"/>
                </a:ext>
              </a:extLst>
            </p:cNvPr>
            <p:cNvGrpSpPr/>
            <p:nvPr/>
          </p:nvGrpSpPr>
          <p:grpSpPr>
            <a:xfrm>
              <a:off x="4373492" y="3176871"/>
              <a:ext cx="1246240" cy="1246240"/>
              <a:chOff x="4267308" y="3176871"/>
              <a:chExt cx="1246240" cy="1246240"/>
            </a:xfrm>
          </p:grpSpPr>
          <p:sp>
            <p:nvSpPr>
              <p:cNvPr id="23" name="Ellipse 22">
                <a:extLst>
                  <a:ext uri="{FF2B5EF4-FFF2-40B4-BE49-F238E27FC236}">
                    <a16:creationId xmlns:a16="http://schemas.microsoft.com/office/drawing/2014/main" id="{FE648C93-40A1-40AE-BF52-FD5AE3AB8507}"/>
                  </a:ext>
                </a:extLst>
              </p:cNvPr>
              <p:cNvSpPr/>
              <p:nvPr/>
            </p:nvSpPr>
            <p:spPr>
              <a:xfrm>
                <a:off x="4267308" y="3176871"/>
                <a:ext cx="1246240" cy="1246240"/>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24" name="Rectangle 23" descr="Users">
                <a:extLst>
                  <a:ext uri="{FF2B5EF4-FFF2-40B4-BE49-F238E27FC236}">
                    <a16:creationId xmlns:a16="http://schemas.microsoft.com/office/drawing/2014/main" id="{2ED6B613-CE00-4385-8B5B-9617C6273693}"/>
                  </a:ext>
                </a:extLst>
              </p:cNvPr>
              <p:cNvSpPr/>
              <p:nvPr/>
            </p:nvSpPr>
            <p:spPr>
              <a:xfrm>
                <a:off x="4532900" y="3442437"/>
                <a:ext cx="715056" cy="715056"/>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grpSp>
        <p:sp>
          <p:nvSpPr>
            <p:cNvPr id="25" name="Forme libre : forme 24">
              <a:extLst>
                <a:ext uri="{FF2B5EF4-FFF2-40B4-BE49-F238E27FC236}">
                  <a16:creationId xmlns:a16="http://schemas.microsoft.com/office/drawing/2014/main" id="{2EEE5C2C-B1A9-4DAC-9FC1-F8AAF4AFB2C5}"/>
                </a:ext>
              </a:extLst>
            </p:cNvPr>
            <p:cNvSpPr/>
            <p:nvPr/>
          </p:nvSpPr>
          <p:spPr>
            <a:xfrm>
              <a:off x="3897225" y="4609035"/>
              <a:ext cx="2198775" cy="720000"/>
            </a:xfrm>
            <a:custGeom>
              <a:avLst/>
              <a:gdLst>
                <a:gd name="connsiteX0" fmla="*/ 0 w 1986405"/>
                <a:gd name="connsiteY0" fmla="*/ 0 h 720000"/>
                <a:gd name="connsiteX1" fmla="*/ 1986405 w 1986405"/>
                <a:gd name="connsiteY1" fmla="*/ 0 h 720000"/>
                <a:gd name="connsiteX2" fmla="*/ 1986405 w 1986405"/>
                <a:gd name="connsiteY2" fmla="*/ 720000 h 720000"/>
                <a:gd name="connsiteX3" fmla="*/ 0 w 1986405"/>
                <a:gd name="connsiteY3" fmla="*/ 720000 h 720000"/>
                <a:gd name="connsiteX4" fmla="*/ 0 w 1986405"/>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6405" h="720000">
                  <a:moveTo>
                    <a:pt x="0" y="0"/>
                  </a:moveTo>
                  <a:lnTo>
                    <a:pt x="1986405" y="0"/>
                  </a:lnTo>
                  <a:lnTo>
                    <a:pt x="1986405"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fr-FR" sz="1800" kern="1200" dirty="0">
                  <a:latin typeface="+mn-lt"/>
                  <a:cs typeface="Arial" panose="020B0604020202020204" pitchFamily="34" charset="0"/>
                </a:rPr>
                <a:t>GSSC </a:t>
              </a:r>
              <a:r>
                <a:rPr lang="fr-FR" sz="1800" kern="1200" dirty="0" err="1">
                  <a:latin typeface="+mn-lt"/>
                  <a:cs typeface="Arial" panose="020B0604020202020204" pitchFamily="34" charset="0"/>
                </a:rPr>
                <a:t>Governance</a:t>
              </a:r>
              <a:endParaRPr lang="en-US" sz="1800" kern="1200" dirty="0">
                <a:latin typeface="+mn-lt"/>
                <a:cs typeface="Arial" panose="020B0604020202020204" pitchFamily="34" charset="0"/>
              </a:endParaRPr>
            </a:p>
          </p:txBody>
        </p:sp>
      </p:grpSp>
      <p:grpSp>
        <p:nvGrpSpPr>
          <p:cNvPr id="37" name="Groupe 36">
            <a:extLst>
              <a:ext uri="{FF2B5EF4-FFF2-40B4-BE49-F238E27FC236}">
                <a16:creationId xmlns:a16="http://schemas.microsoft.com/office/drawing/2014/main" id="{2B8328E7-3DB3-4FC2-B5F5-C549DEDC54D7}"/>
              </a:ext>
            </a:extLst>
          </p:cNvPr>
          <p:cNvGrpSpPr/>
          <p:nvPr/>
        </p:nvGrpSpPr>
        <p:grpSpPr>
          <a:xfrm>
            <a:off x="6272864" y="2607911"/>
            <a:ext cx="2198775" cy="2152164"/>
            <a:chOff x="6269465" y="3176871"/>
            <a:chExt cx="2198775" cy="2152164"/>
          </a:xfrm>
        </p:grpSpPr>
        <p:grpSp>
          <p:nvGrpSpPr>
            <p:cNvPr id="34" name="Groupe 33">
              <a:extLst>
                <a:ext uri="{FF2B5EF4-FFF2-40B4-BE49-F238E27FC236}">
                  <a16:creationId xmlns:a16="http://schemas.microsoft.com/office/drawing/2014/main" id="{FF440919-127A-4B2F-B0CA-38C71DB9EF68}"/>
                </a:ext>
              </a:extLst>
            </p:cNvPr>
            <p:cNvGrpSpPr/>
            <p:nvPr/>
          </p:nvGrpSpPr>
          <p:grpSpPr>
            <a:xfrm>
              <a:off x="6745732" y="3176871"/>
              <a:ext cx="1246240" cy="1246240"/>
              <a:chOff x="6667853" y="3176871"/>
              <a:chExt cx="1246240" cy="1246240"/>
            </a:xfrm>
          </p:grpSpPr>
          <p:sp>
            <p:nvSpPr>
              <p:cNvPr id="26" name="Ellipse 25">
                <a:extLst>
                  <a:ext uri="{FF2B5EF4-FFF2-40B4-BE49-F238E27FC236}">
                    <a16:creationId xmlns:a16="http://schemas.microsoft.com/office/drawing/2014/main" id="{F763FB56-AFAC-4770-84D0-7635B023C559}"/>
                  </a:ext>
                </a:extLst>
              </p:cNvPr>
              <p:cNvSpPr/>
              <p:nvPr/>
            </p:nvSpPr>
            <p:spPr>
              <a:xfrm>
                <a:off x="6667853" y="3176871"/>
                <a:ext cx="1246240" cy="1246240"/>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27" name="Rectangle 26" descr="Teacher">
                <a:extLst>
                  <a:ext uri="{FF2B5EF4-FFF2-40B4-BE49-F238E27FC236}">
                    <a16:creationId xmlns:a16="http://schemas.microsoft.com/office/drawing/2014/main" id="{B33F22F7-AB19-491D-B860-5585F3C48E65}"/>
                  </a:ext>
                </a:extLst>
              </p:cNvPr>
              <p:cNvSpPr/>
              <p:nvPr/>
            </p:nvSpPr>
            <p:spPr>
              <a:xfrm>
                <a:off x="6933446" y="3442437"/>
                <a:ext cx="715056" cy="715056"/>
              </a:xfrm>
              <a:prstGeom prst="rect">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grpSp>
        <p:sp>
          <p:nvSpPr>
            <p:cNvPr id="28" name="Forme libre : forme 27">
              <a:extLst>
                <a:ext uri="{FF2B5EF4-FFF2-40B4-BE49-F238E27FC236}">
                  <a16:creationId xmlns:a16="http://schemas.microsoft.com/office/drawing/2014/main" id="{2230B448-C307-47C4-B560-27B8B4178D62}"/>
                </a:ext>
              </a:extLst>
            </p:cNvPr>
            <p:cNvSpPr/>
            <p:nvPr/>
          </p:nvSpPr>
          <p:spPr>
            <a:xfrm>
              <a:off x="6269465" y="4609035"/>
              <a:ext cx="2198775" cy="720000"/>
            </a:xfrm>
            <a:custGeom>
              <a:avLst/>
              <a:gdLst>
                <a:gd name="connsiteX0" fmla="*/ 0 w 2043017"/>
                <a:gd name="connsiteY0" fmla="*/ 0 h 720000"/>
                <a:gd name="connsiteX1" fmla="*/ 2043017 w 2043017"/>
                <a:gd name="connsiteY1" fmla="*/ 0 h 720000"/>
                <a:gd name="connsiteX2" fmla="*/ 2043017 w 2043017"/>
                <a:gd name="connsiteY2" fmla="*/ 720000 h 720000"/>
                <a:gd name="connsiteX3" fmla="*/ 0 w 2043017"/>
                <a:gd name="connsiteY3" fmla="*/ 720000 h 720000"/>
                <a:gd name="connsiteX4" fmla="*/ 0 w 2043017"/>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3017" h="720000">
                  <a:moveTo>
                    <a:pt x="0" y="0"/>
                  </a:moveTo>
                  <a:lnTo>
                    <a:pt x="2043017" y="0"/>
                  </a:lnTo>
                  <a:lnTo>
                    <a:pt x="2043017"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en-GB" sz="1800" kern="1200" dirty="0"/>
                <a:t>88GS2021 Approach</a:t>
              </a:r>
              <a:endParaRPr lang="en-US" sz="1800" kern="1200" dirty="0">
                <a:latin typeface="Arial" panose="020B0604020202020204" pitchFamily="34" charset="0"/>
                <a:cs typeface="Arial" panose="020B0604020202020204" pitchFamily="34" charset="0"/>
              </a:endParaRPr>
            </a:p>
          </p:txBody>
        </p:sp>
      </p:grpSp>
      <p:sp>
        <p:nvSpPr>
          <p:cNvPr id="40" name="Espace réservé du numéro de diapositive 39">
            <a:extLst>
              <a:ext uri="{FF2B5EF4-FFF2-40B4-BE49-F238E27FC236}">
                <a16:creationId xmlns:a16="http://schemas.microsoft.com/office/drawing/2014/main" id="{053D7BBE-2FCF-4421-9FC0-45327EB9243A}"/>
              </a:ext>
            </a:extLst>
          </p:cNvPr>
          <p:cNvSpPr>
            <a:spLocks noGrp="1"/>
          </p:cNvSpPr>
          <p:nvPr>
            <p:ph type="sldNum" sz="quarter" idx="12"/>
          </p:nvPr>
        </p:nvSpPr>
        <p:spPr/>
        <p:txBody>
          <a:bodyPr/>
          <a:lstStyle/>
          <a:p>
            <a:fld id="{D57F1E4F-1CFF-5643-939E-217C01CDF565}" type="slidenum">
              <a:rPr lang="en-US" smtClean="0"/>
              <a:pPr/>
              <a:t>2</a:t>
            </a:fld>
            <a:endParaRPr lang="en-US" dirty="0"/>
          </a:p>
        </p:txBody>
      </p:sp>
      <p:grpSp>
        <p:nvGrpSpPr>
          <p:cNvPr id="42" name="Groupe 41">
            <a:extLst>
              <a:ext uri="{FF2B5EF4-FFF2-40B4-BE49-F238E27FC236}">
                <a16:creationId xmlns:a16="http://schemas.microsoft.com/office/drawing/2014/main" id="{6497C693-2D40-4868-B7CD-696599AF9AE3}"/>
              </a:ext>
            </a:extLst>
          </p:cNvPr>
          <p:cNvGrpSpPr/>
          <p:nvPr/>
        </p:nvGrpSpPr>
        <p:grpSpPr>
          <a:xfrm>
            <a:off x="8835965" y="2608010"/>
            <a:ext cx="2043017" cy="2151827"/>
            <a:chOff x="8835965" y="2608010"/>
            <a:chExt cx="2043017" cy="2151827"/>
          </a:xfrm>
        </p:grpSpPr>
        <p:grpSp>
          <p:nvGrpSpPr>
            <p:cNvPr id="36" name="Groupe 35">
              <a:extLst>
                <a:ext uri="{FF2B5EF4-FFF2-40B4-BE49-F238E27FC236}">
                  <a16:creationId xmlns:a16="http://schemas.microsoft.com/office/drawing/2014/main" id="{951FA09C-3C37-439C-98CC-6D37E2FD51DC}"/>
                </a:ext>
              </a:extLst>
            </p:cNvPr>
            <p:cNvGrpSpPr/>
            <p:nvPr/>
          </p:nvGrpSpPr>
          <p:grpSpPr>
            <a:xfrm>
              <a:off x="8835965" y="2608010"/>
              <a:ext cx="2043017" cy="2151827"/>
              <a:chOff x="8835965" y="3176970"/>
              <a:chExt cx="2043017" cy="2151827"/>
            </a:xfrm>
          </p:grpSpPr>
          <p:sp>
            <p:nvSpPr>
              <p:cNvPr id="29" name="Ellipse 28">
                <a:extLst>
                  <a:ext uri="{FF2B5EF4-FFF2-40B4-BE49-F238E27FC236}">
                    <a16:creationId xmlns:a16="http://schemas.microsoft.com/office/drawing/2014/main" id="{C8388502-473F-485D-8F8D-F789A941F777}"/>
                  </a:ext>
                </a:extLst>
              </p:cNvPr>
              <p:cNvSpPr/>
              <p:nvPr/>
            </p:nvSpPr>
            <p:spPr>
              <a:xfrm>
                <a:off x="9234353" y="3176970"/>
                <a:ext cx="1246240" cy="1246240"/>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31" name="Forme libre : forme 30">
                <a:extLst>
                  <a:ext uri="{FF2B5EF4-FFF2-40B4-BE49-F238E27FC236}">
                    <a16:creationId xmlns:a16="http://schemas.microsoft.com/office/drawing/2014/main" id="{CE4B7463-DA37-4EE3-9FC2-A47EAD357442}"/>
                  </a:ext>
                </a:extLst>
              </p:cNvPr>
              <p:cNvSpPr/>
              <p:nvPr/>
            </p:nvSpPr>
            <p:spPr>
              <a:xfrm>
                <a:off x="8835965" y="4608797"/>
                <a:ext cx="2043017" cy="720000"/>
              </a:xfrm>
              <a:custGeom>
                <a:avLst/>
                <a:gdLst>
                  <a:gd name="connsiteX0" fmla="*/ 0 w 2043017"/>
                  <a:gd name="connsiteY0" fmla="*/ 0 h 720000"/>
                  <a:gd name="connsiteX1" fmla="*/ 2043017 w 2043017"/>
                  <a:gd name="connsiteY1" fmla="*/ 0 h 720000"/>
                  <a:gd name="connsiteX2" fmla="*/ 2043017 w 2043017"/>
                  <a:gd name="connsiteY2" fmla="*/ 720000 h 720000"/>
                  <a:gd name="connsiteX3" fmla="*/ 0 w 2043017"/>
                  <a:gd name="connsiteY3" fmla="*/ 720000 h 720000"/>
                  <a:gd name="connsiteX4" fmla="*/ 0 w 2043017"/>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3017" h="720000">
                    <a:moveTo>
                      <a:pt x="0" y="0"/>
                    </a:moveTo>
                    <a:lnTo>
                      <a:pt x="2043017" y="0"/>
                    </a:lnTo>
                    <a:lnTo>
                      <a:pt x="2043017"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defRPr cap="all"/>
                </a:pPr>
                <a:r>
                  <a:rPr lang="fr-FR" sz="1800" kern="1200" dirty="0">
                    <a:latin typeface="+mn-lt"/>
                    <a:cs typeface="Arial" panose="020B0604020202020204" pitchFamily="34" charset="0"/>
                  </a:rPr>
                  <a:t>Next </a:t>
                </a:r>
                <a:r>
                  <a:rPr lang="fr-FR" sz="1800" kern="1200" dirty="0" err="1">
                    <a:latin typeface="+mn-lt"/>
                    <a:cs typeface="Arial" panose="020B0604020202020204" pitchFamily="34" charset="0"/>
                  </a:rPr>
                  <a:t>steps</a:t>
                </a:r>
                <a:endParaRPr lang="en-US" sz="1800" kern="1200" dirty="0">
                  <a:latin typeface="+mn-lt"/>
                  <a:cs typeface="Arial" panose="020B0604020202020204" pitchFamily="34" charset="0"/>
                </a:endParaRPr>
              </a:p>
            </p:txBody>
          </p:sp>
        </p:grpSp>
        <p:sp>
          <p:nvSpPr>
            <p:cNvPr id="41" name="Rectangle 40">
              <a:extLst>
                <a:ext uri="{FF2B5EF4-FFF2-40B4-BE49-F238E27FC236}">
                  <a16:creationId xmlns:a16="http://schemas.microsoft.com/office/drawing/2014/main" id="{0BE67F13-BFF3-4365-B57C-1889C23B8E4B}"/>
                </a:ext>
              </a:extLst>
            </p:cNvPr>
            <p:cNvSpPr>
              <a:spLocks noChangeAspect="1"/>
            </p:cNvSpPr>
            <p:nvPr/>
          </p:nvSpPr>
          <p:spPr>
            <a:xfrm>
              <a:off x="9532235" y="2745550"/>
              <a:ext cx="803565" cy="970909"/>
            </a:xfrm>
            <a:prstGeom prst="rect">
              <a:avLst/>
            </a:prstGeom>
            <a:blipFill>
              <a:blip r:embed="rId8">
                <a:duotone>
                  <a:schemeClr val="accent5">
                    <a:shade val="45000"/>
                    <a:satMod val="135000"/>
                  </a:schemeClr>
                  <a:prstClr val="white"/>
                </a:duotone>
              </a:blip>
              <a:stretch>
                <a:fillRect l="-22067" t="-9611" r="-22923" b="-10389"/>
              </a:stretch>
            </a:blip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sp>
      </p:grpSp>
    </p:spTree>
    <p:extLst>
      <p:ext uri="{BB962C8B-B14F-4D97-AF65-F5344CB8AC3E}">
        <p14:creationId xmlns:p14="http://schemas.microsoft.com/office/powerpoint/2010/main" val="15228951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5BA2B-3466-4AA8-ADDC-FBA86A859B4E}"/>
              </a:ext>
            </a:extLst>
          </p:cNvPr>
          <p:cNvSpPr>
            <a:spLocks noGrp="1"/>
          </p:cNvSpPr>
          <p:nvPr>
            <p:ph type="title"/>
          </p:nvPr>
        </p:nvSpPr>
        <p:spPr/>
        <p:txBody>
          <a:bodyPr anchor="ctr">
            <a:normAutofit/>
          </a:bodyPr>
          <a:lstStyle/>
          <a:p>
            <a:r>
              <a:rPr lang="en-GB" dirty="0"/>
              <a:t>GSSC - Other matters</a:t>
            </a:r>
            <a:endParaRPr lang="fr-FR" dirty="0"/>
          </a:p>
        </p:txBody>
      </p:sp>
      <p:sp>
        <p:nvSpPr>
          <p:cNvPr id="3" name="Espace réservé du contenu 2">
            <a:extLst>
              <a:ext uri="{FF2B5EF4-FFF2-40B4-BE49-F238E27FC236}">
                <a16:creationId xmlns:a16="http://schemas.microsoft.com/office/drawing/2014/main" id="{DFA20F82-CB7E-4FFE-B094-E30A36CFA1E8}"/>
              </a:ext>
            </a:extLst>
          </p:cNvPr>
          <p:cNvSpPr>
            <a:spLocks noGrp="1"/>
          </p:cNvSpPr>
          <p:nvPr>
            <p:ph idx="1"/>
          </p:nvPr>
        </p:nvSpPr>
        <p:spPr>
          <a:xfrm>
            <a:off x="581193" y="1849120"/>
            <a:ext cx="11127103" cy="4176000"/>
          </a:xfrm>
        </p:spPr>
        <p:txBody>
          <a:bodyPr>
            <a:noAutofit/>
          </a:bodyPr>
          <a:lstStyle/>
          <a:p>
            <a:r>
              <a:rPr lang="en-GB" dirty="0"/>
              <a:t>International Organisations Benchmarking Team</a:t>
            </a:r>
          </a:p>
          <a:p>
            <a:pPr lvl="1"/>
            <a:r>
              <a:rPr lang="en-GB" dirty="0"/>
              <a:t>Best practices identified on various parameters</a:t>
            </a:r>
          </a:p>
          <a:p>
            <a:pPr lvl="1">
              <a:spcAft>
                <a:spcPts val="1800"/>
              </a:spcAft>
            </a:pPr>
            <a:r>
              <a:rPr lang="en-GB" dirty="0"/>
              <a:t>Relevance or not to OIE context under definition</a:t>
            </a:r>
          </a:p>
          <a:p>
            <a:r>
              <a:rPr lang="en-GB" dirty="0"/>
              <a:t>Communication Team</a:t>
            </a:r>
          </a:p>
          <a:p>
            <a:pPr lvl="1"/>
            <a:r>
              <a:rPr lang="en-GB" dirty="0"/>
              <a:t>Green line communication story – Post-COVID/OH-related</a:t>
            </a:r>
          </a:p>
          <a:p>
            <a:pPr lvl="1"/>
            <a:r>
              <a:rPr lang="en-GB" dirty="0"/>
              <a:t>Story line video for high-level authorities (Ministers)</a:t>
            </a:r>
          </a:p>
          <a:p>
            <a:pPr lvl="1"/>
            <a:r>
              <a:rPr lang="en-GB" dirty="0"/>
              <a:t>@OIEforMembers Twitter account</a:t>
            </a:r>
          </a:p>
        </p:txBody>
      </p:sp>
      <p:sp>
        <p:nvSpPr>
          <p:cNvPr id="5" name="Ellipse 4">
            <a:extLst>
              <a:ext uri="{FF2B5EF4-FFF2-40B4-BE49-F238E27FC236}">
                <a16:creationId xmlns:a16="http://schemas.microsoft.com/office/drawing/2014/main" id="{87487014-AC0D-417C-9AC5-118F9B130093}"/>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4" name="Espace réservé du numéro de diapositive 3">
            <a:extLst>
              <a:ext uri="{FF2B5EF4-FFF2-40B4-BE49-F238E27FC236}">
                <a16:creationId xmlns:a16="http://schemas.microsoft.com/office/drawing/2014/main" id="{94DA0828-30C8-477C-9D69-3D3FAEB97FA8}"/>
              </a:ext>
            </a:extLst>
          </p:cNvPr>
          <p:cNvSpPr>
            <a:spLocks noGrp="1"/>
          </p:cNvSpPr>
          <p:nvPr>
            <p:ph type="sldNum" sz="quarter" idx="12"/>
          </p:nvPr>
        </p:nvSpPr>
        <p:spPr/>
        <p:txBody>
          <a:bodyPr/>
          <a:lstStyle/>
          <a:p>
            <a:fld id="{D57F1E4F-1CFF-5643-939E-217C01CDF565}" type="slidenum">
              <a:rPr lang="en-US" smtClean="0"/>
              <a:pPr/>
              <a:t>20</a:t>
            </a:fld>
            <a:endParaRPr lang="en-US" dirty="0"/>
          </a:p>
        </p:txBody>
      </p:sp>
      <p:sp>
        <p:nvSpPr>
          <p:cNvPr id="8" name="Rectangle 7" descr="Teacher">
            <a:extLst>
              <a:ext uri="{FF2B5EF4-FFF2-40B4-BE49-F238E27FC236}">
                <a16:creationId xmlns:a16="http://schemas.microsoft.com/office/drawing/2014/main" id="{8BBC8EB9-3A31-4E38-9C4F-5CD00E3A2381}"/>
              </a:ext>
            </a:extLst>
          </p:cNvPr>
          <p:cNvSpPr/>
          <p:nvPr/>
        </p:nvSpPr>
        <p:spPr>
          <a:xfrm>
            <a:off x="846926" y="832880"/>
            <a:ext cx="432000" cy="432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4">
              <a:hueOff val="0"/>
              <a:satOff val="0"/>
              <a:lumOff val="0"/>
              <a:alphaOff val="0"/>
            </a:schemeClr>
          </a:effectRef>
          <a:fontRef idx="minor">
            <a:schemeClr val="lt1"/>
          </a:fontRef>
        </p:style>
      </p:sp>
    </p:spTree>
    <p:extLst>
      <p:ext uri="{BB962C8B-B14F-4D97-AF65-F5344CB8AC3E}">
        <p14:creationId xmlns:p14="http://schemas.microsoft.com/office/powerpoint/2010/main" val="527203186"/>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Ellipse 19">
            <a:extLst>
              <a:ext uri="{FF2B5EF4-FFF2-40B4-BE49-F238E27FC236}">
                <a16:creationId xmlns:a16="http://schemas.microsoft.com/office/drawing/2014/main" id="{324BC43C-A415-4B73-9F08-696103116F1E}"/>
              </a:ext>
            </a:extLst>
          </p:cNvPr>
          <p:cNvSpPr/>
          <p:nvPr/>
        </p:nvSpPr>
        <p:spPr>
          <a:xfrm>
            <a:off x="2219616" y="2275840"/>
            <a:ext cx="2240624" cy="2202182"/>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22" name="Forme libre : forme 21">
            <a:extLst>
              <a:ext uri="{FF2B5EF4-FFF2-40B4-BE49-F238E27FC236}">
                <a16:creationId xmlns:a16="http://schemas.microsoft.com/office/drawing/2014/main" id="{A551BA71-8EDA-4FAE-9A5F-5589110A2739}"/>
              </a:ext>
            </a:extLst>
          </p:cNvPr>
          <p:cNvSpPr/>
          <p:nvPr/>
        </p:nvSpPr>
        <p:spPr>
          <a:xfrm>
            <a:off x="4655360" y="2735448"/>
            <a:ext cx="4519120" cy="1246240"/>
          </a:xfrm>
          <a:custGeom>
            <a:avLst/>
            <a:gdLst>
              <a:gd name="connsiteX0" fmla="*/ 0 w 2043017"/>
              <a:gd name="connsiteY0" fmla="*/ 0 h 720000"/>
              <a:gd name="connsiteX1" fmla="*/ 2043017 w 2043017"/>
              <a:gd name="connsiteY1" fmla="*/ 0 h 720000"/>
              <a:gd name="connsiteX2" fmla="*/ 2043017 w 2043017"/>
              <a:gd name="connsiteY2" fmla="*/ 720000 h 720000"/>
              <a:gd name="connsiteX3" fmla="*/ 0 w 2043017"/>
              <a:gd name="connsiteY3" fmla="*/ 720000 h 720000"/>
              <a:gd name="connsiteX4" fmla="*/ 0 w 2043017"/>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3017" h="720000">
                <a:moveTo>
                  <a:pt x="0" y="0"/>
                </a:moveTo>
                <a:lnTo>
                  <a:pt x="2043017" y="0"/>
                </a:lnTo>
                <a:lnTo>
                  <a:pt x="2043017"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ctr" defTabSz="800100">
              <a:lnSpc>
                <a:spcPct val="100000"/>
              </a:lnSpc>
              <a:spcBef>
                <a:spcPct val="0"/>
              </a:spcBef>
              <a:spcAft>
                <a:spcPct val="35000"/>
              </a:spcAft>
              <a:buNone/>
              <a:defRPr cap="all"/>
            </a:pPr>
            <a:r>
              <a:rPr lang="en-GB" sz="3600" kern="1200" dirty="0">
                <a:latin typeface="+mn-lt"/>
                <a:cs typeface="Arial" panose="020B0604020202020204" pitchFamily="34" charset="0"/>
              </a:rPr>
              <a:t>Next steps</a:t>
            </a:r>
          </a:p>
        </p:txBody>
      </p:sp>
      <p:sp>
        <p:nvSpPr>
          <p:cNvPr id="2" name="Espace réservé du numéro de diapositive 1">
            <a:extLst>
              <a:ext uri="{FF2B5EF4-FFF2-40B4-BE49-F238E27FC236}">
                <a16:creationId xmlns:a16="http://schemas.microsoft.com/office/drawing/2014/main" id="{0E6E6E3B-04FC-444D-8435-547A19AE2781}"/>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
        <p:nvSpPr>
          <p:cNvPr id="8" name="Rectangle 7">
            <a:extLst>
              <a:ext uri="{FF2B5EF4-FFF2-40B4-BE49-F238E27FC236}">
                <a16:creationId xmlns:a16="http://schemas.microsoft.com/office/drawing/2014/main" id="{A7DF4A5D-E767-4D0B-B489-CD46E74DC854}"/>
              </a:ext>
            </a:extLst>
          </p:cNvPr>
          <p:cNvSpPr>
            <a:spLocks noChangeAspect="1"/>
          </p:cNvSpPr>
          <p:nvPr/>
        </p:nvSpPr>
        <p:spPr>
          <a:xfrm>
            <a:off x="2686652" y="2437326"/>
            <a:ext cx="1464107" cy="1769010"/>
          </a:xfrm>
          <a:prstGeom prst="rect">
            <a:avLst/>
          </a:prstGeom>
          <a:blipFill>
            <a:blip r:embed="rId2">
              <a:duotone>
                <a:schemeClr val="accent5">
                  <a:shade val="45000"/>
                  <a:satMod val="135000"/>
                </a:schemeClr>
                <a:prstClr val="white"/>
              </a:duotone>
            </a:blip>
            <a:stretch>
              <a:fillRect l="-22067" t="-9611" r="-22923" b="-10389"/>
            </a:stretch>
          </a:blip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sp>
    </p:spTree>
    <p:extLst>
      <p:ext uri="{BB962C8B-B14F-4D97-AF65-F5344CB8AC3E}">
        <p14:creationId xmlns:p14="http://schemas.microsoft.com/office/powerpoint/2010/main" val="3532449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5BA2B-3466-4AA8-ADDC-FBA86A859B4E}"/>
              </a:ext>
            </a:extLst>
          </p:cNvPr>
          <p:cNvSpPr>
            <a:spLocks noGrp="1"/>
          </p:cNvSpPr>
          <p:nvPr>
            <p:ph type="title"/>
          </p:nvPr>
        </p:nvSpPr>
        <p:spPr/>
        <p:txBody>
          <a:bodyPr anchor="ctr">
            <a:normAutofit/>
          </a:bodyPr>
          <a:lstStyle/>
          <a:p>
            <a:r>
              <a:rPr lang="en-GB" dirty="0"/>
              <a:t>Next Steps</a:t>
            </a:r>
            <a:endParaRPr lang="fr-FR" dirty="0"/>
          </a:p>
        </p:txBody>
      </p:sp>
      <p:sp>
        <p:nvSpPr>
          <p:cNvPr id="3" name="Espace réservé du contenu 2">
            <a:extLst>
              <a:ext uri="{FF2B5EF4-FFF2-40B4-BE49-F238E27FC236}">
                <a16:creationId xmlns:a16="http://schemas.microsoft.com/office/drawing/2014/main" id="{DFA20F82-CB7E-4FFE-B094-E30A36CFA1E8}"/>
              </a:ext>
            </a:extLst>
          </p:cNvPr>
          <p:cNvSpPr>
            <a:spLocks noGrp="1"/>
          </p:cNvSpPr>
          <p:nvPr>
            <p:ph idx="1"/>
          </p:nvPr>
        </p:nvSpPr>
        <p:spPr>
          <a:xfrm>
            <a:off x="581193" y="1849120"/>
            <a:ext cx="11127103" cy="4176000"/>
          </a:xfrm>
        </p:spPr>
        <p:txBody>
          <a:bodyPr>
            <a:noAutofit/>
          </a:bodyPr>
          <a:lstStyle/>
          <a:p>
            <a:r>
              <a:rPr lang="en-GB" dirty="0"/>
              <a:t>Launch of the call for proposals with detailed specifications to service providers – by December</a:t>
            </a:r>
          </a:p>
          <a:p>
            <a:pPr lvl="1"/>
            <a:r>
              <a:rPr lang="en-GB" dirty="0"/>
              <a:t>More than one call for proposals needed</a:t>
            </a:r>
          </a:p>
          <a:p>
            <a:pPr lvl="2">
              <a:spcBef>
                <a:spcPts val="0"/>
              </a:spcBef>
              <a:spcAft>
                <a:spcPts val="0"/>
              </a:spcAft>
            </a:pPr>
            <a:r>
              <a:rPr lang="en-GB" dirty="0"/>
              <a:t>IT interactive platform</a:t>
            </a:r>
          </a:p>
          <a:p>
            <a:pPr lvl="2">
              <a:spcBef>
                <a:spcPts val="0"/>
              </a:spcBef>
              <a:spcAft>
                <a:spcPts val="0"/>
              </a:spcAft>
            </a:pPr>
            <a:r>
              <a:rPr lang="en-GB" dirty="0"/>
              <a:t>Voting system</a:t>
            </a:r>
          </a:p>
          <a:p>
            <a:pPr lvl="2">
              <a:spcBef>
                <a:spcPts val="0"/>
              </a:spcBef>
            </a:pPr>
            <a:r>
              <a:rPr lang="en-GB" dirty="0"/>
              <a:t>Communication support</a:t>
            </a:r>
          </a:p>
          <a:p>
            <a:r>
              <a:rPr lang="en-GB" dirty="0"/>
              <a:t>Definition of the administrative process</a:t>
            </a:r>
          </a:p>
          <a:p>
            <a:r>
              <a:rPr lang="en-GB" dirty="0"/>
              <a:t>Communication and advocacy at regional level – early 2021</a:t>
            </a:r>
          </a:p>
          <a:p>
            <a:r>
              <a:rPr lang="en-GB" dirty="0"/>
              <a:t>Invitation to Members</a:t>
            </a:r>
          </a:p>
        </p:txBody>
      </p:sp>
      <p:sp>
        <p:nvSpPr>
          <p:cNvPr id="5" name="Ellipse 4">
            <a:extLst>
              <a:ext uri="{FF2B5EF4-FFF2-40B4-BE49-F238E27FC236}">
                <a16:creationId xmlns:a16="http://schemas.microsoft.com/office/drawing/2014/main" id="{87487014-AC0D-417C-9AC5-118F9B130093}"/>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4" name="Espace réservé du numéro de diapositive 3">
            <a:extLst>
              <a:ext uri="{FF2B5EF4-FFF2-40B4-BE49-F238E27FC236}">
                <a16:creationId xmlns:a16="http://schemas.microsoft.com/office/drawing/2014/main" id="{94DA0828-30C8-477C-9D69-3D3FAEB97FA8}"/>
              </a:ext>
            </a:extLst>
          </p:cNvPr>
          <p:cNvSpPr>
            <a:spLocks noGrp="1"/>
          </p:cNvSpPr>
          <p:nvPr>
            <p:ph type="sldNum" sz="quarter" idx="12"/>
          </p:nvPr>
        </p:nvSpPr>
        <p:spPr/>
        <p:txBody>
          <a:bodyPr/>
          <a:lstStyle/>
          <a:p>
            <a:fld id="{D57F1E4F-1CFF-5643-939E-217C01CDF565}" type="slidenum">
              <a:rPr lang="en-US" smtClean="0"/>
              <a:pPr/>
              <a:t>22</a:t>
            </a:fld>
            <a:endParaRPr lang="en-US" dirty="0"/>
          </a:p>
        </p:txBody>
      </p:sp>
      <p:sp>
        <p:nvSpPr>
          <p:cNvPr id="7" name="Rectangle 6">
            <a:extLst>
              <a:ext uri="{FF2B5EF4-FFF2-40B4-BE49-F238E27FC236}">
                <a16:creationId xmlns:a16="http://schemas.microsoft.com/office/drawing/2014/main" id="{F7558540-4A4D-40E1-A062-7D52B9C7AC6E}"/>
              </a:ext>
            </a:extLst>
          </p:cNvPr>
          <p:cNvSpPr>
            <a:spLocks noChangeAspect="1"/>
          </p:cNvSpPr>
          <p:nvPr/>
        </p:nvSpPr>
        <p:spPr>
          <a:xfrm>
            <a:off x="817114" y="765153"/>
            <a:ext cx="491624" cy="594005"/>
          </a:xfrm>
          <a:prstGeom prst="rect">
            <a:avLst/>
          </a:prstGeom>
          <a:blipFill>
            <a:blip r:embed="rId2">
              <a:duotone>
                <a:schemeClr val="accent5">
                  <a:shade val="45000"/>
                  <a:satMod val="135000"/>
                </a:schemeClr>
                <a:prstClr val="white"/>
              </a:duotone>
            </a:blip>
            <a:stretch>
              <a:fillRect l="-22067" t="-9611" r="-22923" b="-10389"/>
            </a:stretch>
          </a:blip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sp>
    </p:spTree>
    <p:extLst>
      <p:ext uri="{BB962C8B-B14F-4D97-AF65-F5344CB8AC3E}">
        <p14:creationId xmlns:p14="http://schemas.microsoft.com/office/powerpoint/2010/main" val="1268877106"/>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5BA2B-3466-4AA8-ADDC-FBA86A859B4E}"/>
              </a:ext>
            </a:extLst>
          </p:cNvPr>
          <p:cNvSpPr>
            <a:spLocks noGrp="1"/>
          </p:cNvSpPr>
          <p:nvPr>
            <p:ph type="title"/>
          </p:nvPr>
        </p:nvSpPr>
        <p:spPr/>
        <p:txBody>
          <a:bodyPr anchor="ctr">
            <a:normAutofit/>
          </a:bodyPr>
          <a:lstStyle/>
          <a:p>
            <a:r>
              <a:rPr lang="en-GB" dirty="0"/>
              <a:t>Key Messages</a:t>
            </a:r>
            <a:endParaRPr lang="fr-FR" dirty="0"/>
          </a:p>
        </p:txBody>
      </p:sp>
      <p:sp>
        <p:nvSpPr>
          <p:cNvPr id="3" name="Espace réservé du contenu 2">
            <a:extLst>
              <a:ext uri="{FF2B5EF4-FFF2-40B4-BE49-F238E27FC236}">
                <a16:creationId xmlns:a16="http://schemas.microsoft.com/office/drawing/2014/main" id="{DFA20F82-CB7E-4FFE-B094-E30A36CFA1E8}"/>
              </a:ext>
            </a:extLst>
          </p:cNvPr>
          <p:cNvSpPr>
            <a:spLocks noGrp="1"/>
          </p:cNvSpPr>
          <p:nvPr>
            <p:ph idx="1"/>
          </p:nvPr>
        </p:nvSpPr>
        <p:spPr>
          <a:xfrm>
            <a:off x="532448" y="1668145"/>
            <a:ext cx="11127103" cy="4176000"/>
          </a:xfrm>
        </p:spPr>
        <p:txBody>
          <a:bodyPr>
            <a:noAutofit/>
          </a:bodyPr>
          <a:lstStyle/>
          <a:p>
            <a:r>
              <a:rPr lang="en-GB" dirty="0"/>
              <a:t>Being virtual does not change the nature of the GS – Institutional meeting</a:t>
            </a:r>
          </a:p>
          <a:p>
            <a:pPr lvl="1"/>
            <a:r>
              <a:rPr lang="en-GB" dirty="0"/>
              <a:t>Responsibility for Members to participate</a:t>
            </a:r>
          </a:p>
          <a:p>
            <a:pPr lvl="1"/>
            <a:r>
              <a:rPr lang="en-GB" dirty="0"/>
              <a:t>Quorum needed throughout for adoption of resolutions and elections</a:t>
            </a:r>
          </a:p>
          <a:p>
            <a:r>
              <a:rPr lang="en-GB" dirty="0"/>
              <a:t>Two participants per Member will be allowed to attend the GS</a:t>
            </a:r>
          </a:p>
          <a:p>
            <a:pPr lvl="1"/>
            <a:r>
              <a:rPr lang="en-GB" dirty="0"/>
              <a:t>Delegates will be invited to nominate the other participant</a:t>
            </a:r>
          </a:p>
          <a:p>
            <a:pPr lvl="1"/>
            <a:r>
              <a:rPr lang="en-GB" dirty="0"/>
              <a:t>The GS will also be webcasted – Except the elections</a:t>
            </a:r>
          </a:p>
          <a:p>
            <a:r>
              <a:rPr lang="en-GB" dirty="0"/>
              <a:t>Internet connectivity</a:t>
            </a:r>
          </a:p>
          <a:p>
            <a:r>
              <a:rPr lang="en-GB" dirty="0"/>
              <a:t>Importance to well-follow all the related information to ensure </a:t>
            </a:r>
            <a:r>
              <a:rPr lang="en-GB"/>
              <a:t>optimal participation</a:t>
            </a:r>
            <a:endParaRPr lang="en-GB" dirty="0"/>
          </a:p>
          <a:p>
            <a:pPr lvl="1"/>
            <a:endParaRPr lang="en-GB" dirty="0"/>
          </a:p>
          <a:p>
            <a:pPr lvl="1"/>
            <a:endParaRPr lang="en-GB" dirty="0"/>
          </a:p>
        </p:txBody>
      </p:sp>
      <p:sp>
        <p:nvSpPr>
          <p:cNvPr id="5" name="Ellipse 4">
            <a:extLst>
              <a:ext uri="{FF2B5EF4-FFF2-40B4-BE49-F238E27FC236}">
                <a16:creationId xmlns:a16="http://schemas.microsoft.com/office/drawing/2014/main" id="{87487014-AC0D-417C-9AC5-118F9B130093}"/>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4" name="Espace réservé du numéro de diapositive 3">
            <a:extLst>
              <a:ext uri="{FF2B5EF4-FFF2-40B4-BE49-F238E27FC236}">
                <a16:creationId xmlns:a16="http://schemas.microsoft.com/office/drawing/2014/main" id="{94DA0828-30C8-477C-9D69-3D3FAEB97FA8}"/>
              </a:ext>
            </a:extLst>
          </p:cNvPr>
          <p:cNvSpPr>
            <a:spLocks noGrp="1"/>
          </p:cNvSpPr>
          <p:nvPr>
            <p:ph type="sldNum" sz="quarter" idx="12"/>
          </p:nvPr>
        </p:nvSpPr>
        <p:spPr/>
        <p:txBody>
          <a:bodyPr/>
          <a:lstStyle/>
          <a:p>
            <a:fld id="{D57F1E4F-1CFF-5643-939E-217C01CDF565}" type="slidenum">
              <a:rPr lang="en-US" smtClean="0"/>
              <a:pPr/>
              <a:t>23</a:t>
            </a:fld>
            <a:endParaRPr lang="en-US" dirty="0"/>
          </a:p>
        </p:txBody>
      </p:sp>
      <p:sp>
        <p:nvSpPr>
          <p:cNvPr id="7" name="Rectangle 6">
            <a:extLst>
              <a:ext uri="{FF2B5EF4-FFF2-40B4-BE49-F238E27FC236}">
                <a16:creationId xmlns:a16="http://schemas.microsoft.com/office/drawing/2014/main" id="{F7558540-4A4D-40E1-A062-7D52B9C7AC6E}"/>
              </a:ext>
            </a:extLst>
          </p:cNvPr>
          <p:cNvSpPr>
            <a:spLocks noChangeAspect="1"/>
          </p:cNvSpPr>
          <p:nvPr/>
        </p:nvSpPr>
        <p:spPr>
          <a:xfrm>
            <a:off x="817114" y="765153"/>
            <a:ext cx="491624" cy="594005"/>
          </a:xfrm>
          <a:prstGeom prst="rect">
            <a:avLst/>
          </a:prstGeom>
          <a:blipFill>
            <a:blip r:embed="rId2">
              <a:duotone>
                <a:schemeClr val="accent5">
                  <a:shade val="45000"/>
                  <a:satMod val="135000"/>
                </a:schemeClr>
                <a:prstClr val="white"/>
              </a:duotone>
            </a:blip>
            <a:stretch>
              <a:fillRect l="-22067" t="-9611" r="-22923" b="-10389"/>
            </a:stretch>
          </a:blipFill>
          <a:ln>
            <a:noFill/>
          </a:ln>
        </p:spPr>
        <p:style>
          <a:lnRef idx="2">
            <a:scrgbClr r="0" g="0" b="0"/>
          </a:lnRef>
          <a:fillRef idx="1">
            <a:scrgbClr r="0" g="0" b="0"/>
          </a:fillRef>
          <a:effectRef idx="0">
            <a:schemeClr val="accent5">
              <a:hueOff val="0"/>
              <a:satOff val="0"/>
              <a:lumOff val="0"/>
              <a:alphaOff val="0"/>
            </a:schemeClr>
          </a:effectRef>
          <a:fontRef idx="minor">
            <a:schemeClr val="lt1"/>
          </a:fontRef>
        </p:style>
      </p:sp>
    </p:spTree>
    <p:extLst>
      <p:ext uri="{BB962C8B-B14F-4D97-AF65-F5344CB8AC3E}">
        <p14:creationId xmlns:p14="http://schemas.microsoft.com/office/powerpoint/2010/main" val="267439667"/>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5F4F8C7F-019D-4E66-B4F7-395AC52C3C05}"/>
              </a:ext>
            </a:extLst>
          </p:cNvPr>
          <p:cNvSpPr>
            <a:spLocks noGrp="1"/>
          </p:cNvSpPr>
          <p:nvPr>
            <p:ph type="sldNum" sz="quarter" idx="12"/>
          </p:nvPr>
        </p:nvSpPr>
        <p:spPr/>
        <p:txBody>
          <a:bodyPr/>
          <a:lstStyle/>
          <a:p>
            <a:fld id="{D57F1E4F-1CFF-5643-939E-217C01CDF565}" type="slidenum">
              <a:rPr lang="en-US" smtClean="0"/>
              <a:pPr/>
              <a:t>24</a:t>
            </a:fld>
            <a:endParaRPr lang="en-US" dirty="0"/>
          </a:p>
        </p:txBody>
      </p:sp>
      <p:sp>
        <p:nvSpPr>
          <p:cNvPr id="3" name="CuadroTexto 5">
            <a:extLst>
              <a:ext uri="{FF2B5EF4-FFF2-40B4-BE49-F238E27FC236}">
                <a16:creationId xmlns:a16="http://schemas.microsoft.com/office/drawing/2014/main" id="{A18ADBF7-0A9F-4A2F-85AC-84C540A92177}"/>
              </a:ext>
            </a:extLst>
          </p:cNvPr>
          <p:cNvSpPr txBox="1"/>
          <p:nvPr/>
        </p:nvSpPr>
        <p:spPr>
          <a:xfrm>
            <a:off x="1" y="1707904"/>
            <a:ext cx="12192000" cy="3902322"/>
          </a:xfrm>
          <a:prstGeom prst="rect">
            <a:avLst/>
          </a:prstGeom>
          <a:solidFill>
            <a:srgbClr val="465359"/>
          </a:solidFill>
        </p:spPr>
        <p:txBody>
          <a:bodyPr wrap="square" lIns="1152000" tIns="360000" rIns="2304000" bIns="360000" rtlCol="0" anchor="ctr" anchorCtr="0">
            <a:noAutofit/>
          </a:bodyPr>
          <a:lstStyle/>
          <a:p>
            <a:pPr marL="0" marR="0" lvl="0" indent="0" algn="r" defTabSz="457200" eaLnBrk="1" fontAlgn="auto" latinLnBrk="0" hangingPunct="1">
              <a:lnSpc>
                <a:spcPct val="120000"/>
              </a:lnSpc>
              <a:spcBef>
                <a:spcPts val="0"/>
              </a:spcBef>
              <a:spcAft>
                <a:spcPts val="0"/>
              </a:spcAft>
              <a:buClrTx/>
              <a:buSzTx/>
              <a:buFontTx/>
              <a:buNone/>
              <a:tabLst/>
              <a:defRPr/>
            </a:pPr>
            <a:endParaRPr kumimoji="0" lang="es-ES" sz="2400" b="0" i="0" u="none" strike="noStrike" kern="0" cap="none" spc="0" normalizeH="0" baseline="0" noProof="0" dirty="0">
              <a:ln>
                <a:noFill/>
              </a:ln>
              <a:solidFill>
                <a:srgbClr val="FFFFFF"/>
              </a:solidFill>
              <a:effectLst/>
              <a:uLnTx/>
              <a:uFillTx/>
              <a:latin typeface="Arial"/>
            </a:endParaRPr>
          </a:p>
        </p:txBody>
      </p:sp>
      <p:pic>
        <p:nvPicPr>
          <p:cNvPr id="4" name="Imagen 10">
            <a:extLst>
              <a:ext uri="{FF2B5EF4-FFF2-40B4-BE49-F238E27FC236}">
                <a16:creationId xmlns:a16="http://schemas.microsoft.com/office/drawing/2014/main" id="{D87D2AFB-7EB3-4B8F-B150-5622DE3B14B0}"/>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104112" y="4430628"/>
            <a:ext cx="4490494" cy="510540"/>
          </a:xfrm>
          <a:prstGeom prst="rect">
            <a:avLst/>
          </a:prstGeom>
        </p:spPr>
      </p:pic>
      <p:pic>
        <p:nvPicPr>
          <p:cNvPr id="5" name="Picture 6" descr="page10-1035-full copie">
            <a:extLst>
              <a:ext uri="{FF2B5EF4-FFF2-40B4-BE49-F238E27FC236}">
                <a16:creationId xmlns:a16="http://schemas.microsoft.com/office/drawing/2014/main" id="{2DFD5C13-7F45-4A59-9EC2-346B38A793B9}"/>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391478" y="1811516"/>
            <a:ext cx="2968876" cy="3695098"/>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3" descr="O:\Pubmz\ADMIN\CHARTE GRAPHIQUE OIE\Logos réseaux sociaux carrés\Youtube_gris.png">
            <a:extLst>
              <a:ext uri="{FF2B5EF4-FFF2-40B4-BE49-F238E27FC236}">
                <a16:creationId xmlns:a16="http://schemas.microsoft.com/office/drawing/2014/main" id="{827077E5-069B-4000-A132-1D360F109C28}"/>
              </a:ext>
            </a:extLst>
          </p:cNvPr>
          <p:cNvPicPr>
            <a:picLocks noChangeAspect="1" noChangeArrowheads="1"/>
          </p:cNvPicPr>
          <p:nvPr/>
        </p:nvPicPr>
        <p:blipFill rotWithShape="1">
          <a:blip r:embed="rId4" cstate="email">
            <a:extLst>
              <a:ext uri="{28A0092B-C50C-407E-A947-70E740481C1C}">
                <a14:useLocalDpi xmlns:a14="http://schemas.microsoft.com/office/drawing/2010/main" val="0"/>
              </a:ext>
            </a:extLst>
          </a:blip>
          <a:srcRect t="12943"/>
          <a:stretch/>
        </p:blipFill>
        <p:spPr bwMode="auto">
          <a:xfrm>
            <a:off x="10416417" y="6086508"/>
            <a:ext cx="672108" cy="43883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4" descr="O:\Pubmz\ADMIN\CHARTE GRAPHIQUE OIE\Logos réseaux sociaux carrés\Facebook_gris.png">
            <a:extLst>
              <a:ext uri="{FF2B5EF4-FFF2-40B4-BE49-F238E27FC236}">
                <a16:creationId xmlns:a16="http://schemas.microsoft.com/office/drawing/2014/main" id="{FC56967C-4D31-41E9-8AF9-389189D26973}"/>
              </a:ext>
            </a:extLst>
          </p:cNvPr>
          <p:cNvPicPr>
            <a:picLocks noChangeAspect="1" noChangeArrowheads="1"/>
          </p:cNvPicPr>
          <p:nvPr/>
        </p:nvPicPr>
        <p:blipFill rotWithShape="1">
          <a:blip r:embed="rId5" cstate="email">
            <a:extLst>
              <a:ext uri="{28A0092B-C50C-407E-A947-70E740481C1C}">
                <a14:useLocalDpi xmlns:a14="http://schemas.microsoft.com/office/drawing/2010/main" val="0"/>
              </a:ext>
            </a:extLst>
          </a:blip>
          <a:srcRect t="12943"/>
          <a:stretch/>
        </p:blipFill>
        <p:spPr bwMode="auto">
          <a:xfrm>
            <a:off x="9072201" y="6086508"/>
            <a:ext cx="672108" cy="43883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5" descr="O:\Pubmz\ADMIN\CHARTE GRAPHIQUE OIE\Logos réseaux sociaux carrés\FlickR_gris.png">
            <a:extLst>
              <a:ext uri="{FF2B5EF4-FFF2-40B4-BE49-F238E27FC236}">
                <a16:creationId xmlns:a16="http://schemas.microsoft.com/office/drawing/2014/main" id="{F15AD4C9-7389-4EA1-9595-8535AAB05C40}"/>
              </a:ext>
            </a:extLst>
          </p:cNvPr>
          <p:cNvPicPr>
            <a:picLocks noChangeAspect="1" noChangeArrowheads="1"/>
          </p:cNvPicPr>
          <p:nvPr/>
        </p:nvPicPr>
        <p:blipFill rotWithShape="1">
          <a:blip r:embed="rId6" cstate="email">
            <a:extLst>
              <a:ext uri="{28A0092B-C50C-407E-A947-70E740481C1C}">
                <a14:useLocalDpi xmlns:a14="http://schemas.microsoft.com/office/drawing/2010/main" val="0"/>
              </a:ext>
            </a:extLst>
          </a:blip>
          <a:srcRect t="14776"/>
          <a:stretch/>
        </p:blipFill>
        <p:spPr bwMode="auto">
          <a:xfrm>
            <a:off x="11088522" y="6086508"/>
            <a:ext cx="672108" cy="42960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6" descr="O:\Pubmz\ADMIN\CHARTE GRAPHIQUE OIE\Logos réseaux sociaux carrés\Twitter_gris.png">
            <a:extLst>
              <a:ext uri="{FF2B5EF4-FFF2-40B4-BE49-F238E27FC236}">
                <a16:creationId xmlns:a16="http://schemas.microsoft.com/office/drawing/2014/main" id="{A98F82D8-3D17-46F8-8F14-E70D520E8DE1}"/>
              </a:ext>
            </a:extLst>
          </p:cNvPr>
          <p:cNvPicPr>
            <a:picLocks noChangeAspect="1" noChangeArrowheads="1"/>
          </p:cNvPicPr>
          <p:nvPr/>
        </p:nvPicPr>
        <p:blipFill rotWithShape="1">
          <a:blip r:embed="rId7" cstate="email">
            <a:extLst>
              <a:ext uri="{28A0092B-C50C-407E-A947-70E740481C1C}">
                <a14:useLocalDpi xmlns:a14="http://schemas.microsoft.com/office/drawing/2010/main" val="0"/>
              </a:ext>
            </a:extLst>
          </a:blip>
          <a:srcRect t="12943"/>
          <a:stretch/>
        </p:blipFill>
        <p:spPr bwMode="auto">
          <a:xfrm>
            <a:off x="9744309" y="6086508"/>
            <a:ext cx="672108" cy="438837"/>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169EDC0C-874D-4953-8E9D-C3E184EC3ED8}"/>
              </a:ext>
            </a:extLst>
          </p:cNvPr>
          <p:cNvSpPr/>
          <p:nvPr/>
        </p:nvSpPr>
        <p:spPr>
          <a:xfrm>
            <a:off x="8319" y="6086508"/>
            <a:ext cx="3801438" cy="7714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CuadroTexto 9">
            <a:extLst>
              <a:ext uri="{FF2B5EF4-FFF2-40B4-BE49-F238E27FC236}">
                <a16:creationId xmlns:a16="http://schemas.microsoft.com/office/drawing/2014/main" id="{B16D0767-5E35-49AF-83D5-3950AA92B8FB}"/>
              </a:ext>
            </a:extLst>
          </p:cNvPr>
          <p:cNvSpPr txBox="1"/>
          <p:nvPr/>
        </p:nvSpPr>
        <p:spPr>
          <a:xfrm>
            <a:off x="335360" y="5810524"/>
            <a:ext cx="4320480" cy="858836"/>
          </a:xfrm>
          <a:prstGeom prst="rect">
            <a:avLst/>
          </a:prstGeom>
          <a:noFill/>
        </p:spPr>
        <p:txBody>
          <a:bodyPr wrap="square" lIns="0" tIns="0" rIns="0" bIns="0" rtlCol="0" anchor="ctr" anchorCtr="0">
            <a:noAutofit/>
          </a:bodyPr>
          <a:lstStyle/>
          <a:p>
            <a:pPr algn="r" fontAlgn="auto">
              <a:spcAft>
                <a:spcPts val="0"/>
              </a:spcAft>
              <a:defRPr/>
            </a:pPr>
            <a:r>
              <a:rPr lang="fr-FR" sz="1200" kern="0" dirty="0">
                <a:solidFill>
                  <a:srgbClr val="5F5F5F"/>
                </a:solidFill>
                <a:cs typeface="Arial" pitchFamily="34" charset="0"/>
              </a:rPr>
              <a:t>12, rue de Prony, 75017 Paris, France </a:t>
            </a:r>
          </a:p>
          <a:p>
            <a:pPr algn="r" fontAlgn="auto">
              <a:spcAft>
                <a:spcPts val="0"/>
              </a:spcAft>
              <a:defRPr/>
            </a:pPr>
            <a:r>
              <a:rPr lang="fr-FR" sz="1400" b="1" kern="0" dirty="0">
                <a:solidFill>
                  <a:srgbClr val="5F5F5F"/>
                </a:solidFill>
                <a:cs typeface="Arial" pitchFamily="34" charset="0"/>
              </a:rPr>
              <a:t>www.oie.int</a:t>
            </a:r>
          </a:p>
          <a:p>
            <a:pPr algn="r" fontAlgn="auto">
              <a:spcAft>
                <a:spcPts val="0"/>
              </a:spcAft>
              <a:defRPr/>
            </a:pPr>
            <a:r>
              <a:rPr lang="fr-FR" sz="1400" b="0" kern="0" dirty="0">
                <a:solidFill>
                  <a:srgbClr val="5F5F5F"/>
                </a:solidFill>
                <a:cs typeface="Arial" pitchFamily="34" charset="0"/>
              </a:rPr>
              <a:t>media@oie.int</a:t>
            </a:r>
            <a:r>
              <a:rPr lang="fr-FR" sz="1400" b="0" kern="0" baseline="0" dirty="0">
                <a:solidFill>
                  <a:srgbClr val="5F5F5F"/>
                </a:solidFill>
                <a:cs typeface="Arial" pitchFamily="34" charset="0"/>
              </a:rPr>
              <a:t>  -  </a:t>
            </a:r>
            <a:r>
              <a:rPr lang="fr-FR" sz="1400" b="0" kern="0" dirty="0">
                <a:solidFill>
                  <a:srgbClr val="5F5F5F"/>
                </a:solidFill>
                <a:cs typeface="Arial" pitchFamily="34" charset="0"/>
              </a:rPr>
              <a:t>oie@oie.int </a:t>
            </a:r>
          </a:p>
        </p:txBody>
      </p:sp>
      <p:sp>
        <p:nvSpPr>
          <p:cNvPr id="13" name="ZoneTexte 12">
            <a:extLst>
              <a:ext uri="{FF2B5EF4-FFF2-40B4-BE49-F238E27FC236}">
                <a16:creationId xmlns:a16="http://schemas.microsoft.com/office/drawing/2014/main" id="{E74F449E-AFC0-41CE-B03E-78B7FEB00F44}"/>
              </a:ext>
            </a:extLst>
          </p:cNvPr>
          <p:cNvSpPr txBox="1"/>
          <p:nvPr/>
        </p:nvSpPr>
        <p:spPr>
          <a:xfrm>
            <a:off x="431515" y="915765"/>
            <a:ext cx="11329115" cy="584775"/>
          </a:xfrm>
          <a:prstGeom prst="rect">
            <a:avLst/>
          </a:prstGeom>
          <a:noFill/>
        </p:spPr>
        <p:txBody>
          <a:bodyPr wrap="square">
            <a:spAutoFit/>
          </a:bodyPr>
          <a:lstStyle/>
          <a:p>
            <a:pPr algn="ctr"/>
            <a:r>
              <a:rPr lang="fr-FR" sz="3200" spc="300" dirty="0"/>
              <a:t>THANK  YOU  FOR  YOUR  ATTENTION</a:t>
            </a:r>
          </a:p>
        </p:txBody>
      </p:sp>
    </p:spTree>
    <p:extLst>
      <p:ext uri="{BB962C8B-B14F-4D97-AF65-F5344CB8AC3E}">
        <p14:creationId xmlns:p14="http://schemas.microsoft.com/office/powerpoint/2010/main" val="379746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e 31">
            <a:extLst>
              <a:ext uri="{FF2B5EF4-FFF2-40B4-BE49-F238E27FC236}">
                <a16:creationId xmlns:a16="http://schemas.microsoft.com/office/drawing/2014/main" id="{2B2E2EE9-4E0A-42FB-83ED-1CC4DB2D232E}"/>
              </a:ext>
            </a:extLst>
          </p:cNvPr>
          <p:cNvGrpSpPr/>
          <p:nvPr/>
        </p:nvGrpSpPr>
        <p:grpSpPr>
          <a:xfrm>
            <a:off x="2219616" y="2275840"/>
            <a:ext cx="2240624" cy="2202182"/>
            <a:chOff x="1440137" y="3190691"/>
            <a:chExt cx="1246240" cy="1246240"/>
          </a:xfrm>
        </p:grpSpPr>
        <p:sp>
          <p:nvSpPr>
            <p:cNvPr id="20" name="Ellipse 19">
              <a:extLst>
                <a:ext uri="{FF2B5EF4-FFF2-40B4-BE49-F238E27FC236}">
                  <a16:creationId xmlns:a16="http://schemas.microsoft.com/office/drawing/2014/main" id="{324BC43C-A415-4B73-9F08-696103116F1E}"/>
                </a:ext>
              </a:extLst>
            </p:cNvPr>
            <p:cNvSpPr/>
            <p:nvPr/>
          </p:nvSpPr>
          <p:spPr>
            <a:xfrm>
              <a:off x="1440137" y="3190691"/>
              <a:ext cx="1246240" cy="1246240"/>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21" name="Rectangle 20" descr="North America">
              <a:extLst>
                <a:ext uri="{FF2B5EF4-FFF2-40B4-BE49-F238E27FC236}">
                  <a16:creationId xmlns:a16="http://schemas.microsoft.com/office/drawing/2014/main" id="{7E8538C2-165D-4404-A6EA-88CD3826C29F}"/>
                </a:ext>
              </a:extLst>
            </p:cNvPr>
            <p:cNvSpPr/>
            <p:nvPr/>
          </p:nvSpPr>
          <p:spPr>
            <a:xfrm>
              <a:off x="1578778" y="3334433"/>
              <a:ext cx="968958" cy="958757"/>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sp>
        <p:nvSpPr>
          <p:cNvPr id="22" name="Forme libre : forme 21">
            <a:extLst>
              <a:ext uri="{FF2B5EF4-FFF2-40B4-BE49-F238E27FC236}">
                <a16:creationId xmlns:a16="http://schemas.microsoft.com/office/drawing/2014/main" id="{A551BA71-8EDA-4FAE-9A5F-5589110A2739}"/>
              </a:ext>
            </a:extLst>
          </p:cNvPr>
          <p:cNvSpPr/>
          <p:nvPr/>
        </p:nvSpPr>
        <p:spPr>
          <a:xfrm>
            <a:off x="4655360" y="2735448"/>
            <a:ext cx="3513280" cy="1246240"/>
          </a:xfrm>
          <a:custGeom>
            <a:avLst/>
            <a:gdLst>
              <a:gd name="connsiteX0" fmla="*/ 0 w 2043017"/>
              <a:gd name="connsiteY0" fmla="*/ 0 h 720000"/>
              <a:gd name="connsiteX1" fmla="*/ 2043017 w 2043017"/>
              <a:gd name="connsiteY1" fmla="*/ 0 h 720000"/>
              <a:gd name="connsiteX2" fmla="*/ 2043017 w 2043017"/>
              <a:gd name="connsiteY2" fmla="*/ 720000 h 720000"/>
              <a:gd name="connsiteX3" fmla="*/ 0 w 2043017"/>
              <a:gd name="connsiteY3" fmla="*/ 720000 h 720000"/>
              <a:gd name="connsiteX4" fmla="*/ 0 w 2043017"/>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3017" h="720000">
                <a:moveTo>
                  <a:pt x="0" y="0"/>
                </a:moveTo>
                <a:lnTo>
                  <a:pt x="2043017" y="0"/>
                </a:lnTo>
                <a:lnTo>
                  <a:pt x="2043017"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ctr" defTabSz="800100">
              <a:lnSpc>
                <a:spcPct val="100000"/>
              </a:lnSpc>
              <a:spcBef>
                <a:spcPct val="0"/>
              </a:spcBef>
              <a:spcAft>
                <a:spcPct val="35000"/>
              </a:spcAft>
              <a:buNone/>
              <a:defRPr cap="all"/>
            </a:pPr>
            <a:r>
              <a:rPr lang="en-GB" sz="3600" kern="1200" dirty="0">
                <a:latin typeface="+mn-lt"/>
                <a:cs typeface="Arial" panose="020B0604020202020204" pitchFamily="34" charset="0"/>
              </a:rPr>
              <a:t>BACKGROUND</a:t>
            </a:r>
            <a:endParaRPr lang="en-US" sz="3600" kern="1200" dirty="0">
              <a:latin typeface="+mn-lt"/>
              <a:cs typeface="Arial" panose="020B0604020202020204" pitchFamily="34" charset="0"/>
            </a:endParaRPr>
          </a:p>
        </p:txBody>
      </p:sp>
      <p:sp>
        <p:nvSpPr>
          <p:cNvPr id="2" name="Espace réservé du numéro de diapositive 1">
            <a:extLst>
              <a:ext uri="{FF2B5EF4-FFF2-40B4-BE49-F238E27FC236}">
                <a16:creationId xmlns:a16="http://schemas.microsoft.com/office/drawing/2014/main" id="{0879A49C-3E96-46F1-9B3A-A8D6E4C10A61}"/>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8280521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5BA2B-3466-4AA8-ADDC-FBA86A859B4E}"/>
              </a:ext>
            </a:extLst>
          </p:cNvPr>
          <p:cNvSpPr>
            <a:spLocks noGrp="1"/>
          </p:cNvSpPr>
          <p:nvPr>
            <p:ph type="title"/>
          </p:nvPr>
        </p:nvSpPr>
        <p:spPr/>
        <p:txBody>
          <a:bodyPr anchor="ctr"/>
          <a:lstStyle/>
          <a:p>
            <a:r>
              <a:rPr lang="fr-FR" dirty="0"/>
              <a:t>Council </a:t>
            </a:r>
            <a:r>
              <a:rPr lang="fr-FR" dirty="0" err="1"/>
              <a:t>Decision</a:t>
            </a:r>
            <a:r>
              <a:rPr lang="fr-FR" dirty="0"/>
              <a:t> – </a:t>
            </a:r>
            <a:r>
              <a:rPr lang="fr-FR" dirty="0" err="1"/>
              <a:t>October</a:t>
            </a:r>
            <a:r>
              <a:rPr lang="fr-FR" dirty="0"/>
              <a:t> 2020</a:t>
            </a:r>
          </a:p>
        </p:txBody>
      </p:sp>
      <p:sp>
        <p:nvSpPr>
          <p:cNvPr id="3" name="Espace réservé du contenu 2">
            <a:extLst>
              <a:ext uri="{FF2B5EF4-FFF2-40B4-BE49-F238E27FC236}">
                <a16:creationId xmlns:a16="http://schemas.microsoft.com/office/drawing/2014/main" id="{DFA20F82-CB7E-4FFE-B094-E30A36CFA1E8}"/>
              </a:ext>
            </a:extLst>
          </p:cNvPr>
          <p:cNvSpPr>
            <a:spLocks noGrp="1"/>
          </p:cNvSpPr>
          <p:nvPr>
            <p:ph idx="1"/>
          </p:nvPr>
        </p:nvSpPr>
        <p:spPr/>
        <p:txBody>
          <a:bodyPr>
            <a:noAutofit/>
          </a:bodyPr>
          <a:lstStyle/>
          <a:p>
            <a:r>
              <a:rPr lang="en-US" dirty="0"/>
              <a:t>Council provided with a discussion paper providing two scenarios for 2021 GS:</a:t>
            </a:r>
          </a:p>
          <a:p>
            <a:pPr lvl="1"/>
            <a:r>
              <a:rPr lang="en-US" dirty="0"/>
              <a:t>Hybrid</a:t>
            </a:r>
          </a:p>
          <a:p>
            <a:pPr lvl="1">
              <a:spcBef>
                <a:spcPts val="0"/>
              </a:spcBef>
              <a:spcAft>
                <a:spcPts val="1200"/>
              </a:spcAft>
            </a:pPr>
            <a:r>
              <a:rPr lang="en-US" dirty="0"/>
              <a:t>Virtual – agreed option</a:t>
            </a:r>
          </a:p>
          <a:p>
            <a:r>
              <a:rPr lang="en-US" dirty="0"/>
              <a:t>OIE General Rules (Basic Texts) does not preclude the possibility for the General Session to be held remotely</a:t>
            </a:r>
          </a:p>
          <a:p>
            <a:pPr lvl="1"/>
            <a:r>
              <a:rPr lang="en-GB" dirty="0"/>
              <a:t>Art. 39 – “</a:t>
            </a:r>
            <a:r>
              <a:rPr lang="en-GB" u="sng" dirty="0">
                <a:solidFill>
                  <a:srgbClr val="ED8428"/>
                </a:solidFill>
              </a:rPr>
              <a:t>Except when the Assembly</a:t>
            </a:r>
            <a:r>
              <a:rPr lang="en-GB" u="sng" dirty="0"/>
              <a:t> </a:t>
            </a:r>
            <a:r>
              <a:rPr lang="en-GB" dirty="0"/>
              <a:t>at a previous session, </a:t>
            </a:r>
            <a:r>
              <a:rPr lang="en-GB" u="sng" dirty="0">
                <a:solidFill>
                  <a:srgbClr val="ED8428"/>
                </a:solidFill>
              </a:rPr>
              <a:t>or</a:t>
            </a:r>
            <a:r>
              <a:rPr lang="en-GB" dirty="0"/>
              <a:t> in exceptional circumstances </a:t>
            </a:r>
            <a:r>
              <a:rPr lang="en-GB" u="sng" dirty="0">
                <a:solidFill>
                  <a:srgbClr val="ED8428"/>
                </a:solidFill>
              </a:rPr>
              <a:t>the Council</a:t>
            </a:r>
            <a:r>
              <a:rPr lang="en-GB" dirty="0"/>
              <a:t>, </a:t>
            </a:r>
            <a:r>
              <a:rPr lang="en-GB" u="sng" dirty="0">
                <a:solidFill>
                  <a:srgbClr val="ED8428"/>
                </a:solidFill>
              </a:rPr>
              <a:t>decides otherwise</a:t>
            </a:r>
            <a:r>
              <a:rPr lang="en-GB" dirty="0"/>
              <a:t>, the Annual Session of the Assembly shall be the held in the month of May in Paris.”</a:t>
            </a:r>
          </a:p>
        </p:txBody>
      </p:sp>
      <p:sp>
        <p:nvSpPr>
          <p:cNvPr id="5" name="Ellipse 4">
            <a:extLst>
              <a:ext uri="{FF2B5EF4-FFF2-40B4-BE49-F238E27FC236}">
                <a16:creationId xmlns:a16="http://schemas.microsoft.com/office/drawing/2014/main" id="{87487014-AC0D-417C-9AC5-118F9B130093}"/>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6" name="Rectangle 5" descr="North America">
            <a:extLst>
              <a:ext uri="{FF2B5EF4-FFF2-40B4-BE49-F238E27FC236}">
                <a16:creationId xmlns:a16="http://schemas.microsoft.com/office/drawing/2014/main" id="{595DB4A1-6B95-454F-99A2-940752C17182}"/>
              </a:ext>
            </a:extLst>
          </p:cNvPr>
          <p:cNvSpPr/>
          <p:nvPr/>
        </p:nvSpPr>
        <p:spPr>
          <a:xfrm>
            <a:off x="850469" y="841764"/>
            <a:ext cx="424914" cy="424914"/>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7" name="Espace réservé du numéro de diapositive 6">
            <a:extLst>
              <a:ext uri="{FF2B5EF4-FFF2-40B4-BE49-F238E27FC236}">
                <a16:creationId xmlns:a16="http://schemas.microsoft.com/office/drawing/2014/main" id="{AD35FFAF-D951-44A4-BD77-2600FF210B86}"/>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75736153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5BA2B-3466-4AA8-ADDC-FBA86A859B4E}"/>
              </a:ext>
            </a:extLst>
          </p:cNvPr>
          <p:cNvSpPr>
            <a:spLocks noGrp="1"/>
          </p:cNvSpPr>
          <p:nvPr>
            <p:ph type="title"/>
          </p:nvPr>
        </p:nvSpPr>
        <p:spPr/>
        <p:txBody>
          <a:bodyPr anchor="ctr"/>
          <a:lstStyle/>
          <a:p>
            <a:r>
              <a:rPr lang="en-US" dirty="0"/>
              <a:t>AAR Lessons Learnt – 2020 Adapted Procedure</a:t>
            </a:r>
            <a:endParaRPr lang="fr-FR" dirty="0"/>
          </a:p>
        </p:txBody>
      </p:sp>
      <p:sp>
        <p:nvSpPr>
          <p:cNvPr id="3" name="Espace réservé du contenu 2">
            <a:extLst>
              <a:ext uri="{FF2B5EF4-FFF2-40B4-BE49-F238E27FC236}">
                <a16:creationId xmlns:a16="http://schemas.microsoft.com/office/drawing/2014/main" id="{DFA20F82-CB7E-4FFE-B094-E30A36CFA1E8}"/>
              </a:ext>
            </a:extLst>
          </p:cNvPr>
          <p:cNvSpPr>
            <a:spLocks noGrp="1"/>
          </p:cNvSpPr>
          <p:nvPr>
            <p:ph idx="1"/>
          </p:nvPr>
        </p:nvSpPr>
        <p:spPr/>
        <p:txBody>
          <a:bodyPr>
            <a:normAutofit lnSpcReduction="10000"/>
          </a:bodyPr>
          <a:lstStyle/>
          <a:p>
            <a:r>
              <a:rPr lang="en-GB" u="sng" dirty="0"/>
              <a:t>Positive aspects to keep</a:t>
            </a:r>
            <a:r>
              <a:rPr lang="en-GB" dirty="0"/>
              <a:t>:</a:t>
            </a:r>
          </a:p>
          <a:p>
            <a:pPr lvl="1"/>
            <a:r>
              <a:rPr lang="en-GB" dirty="0"/>
              <a:t>Seeking advice for options – done with Council</a:t>
            </a:r>
          </a:p>
          <a:p>
            <a:pPr lvl="1">
              <a:spcBef>
                <a:spcPts val="0"/>
              </a:spcBef>
            </a:pPr>
            <a:r>
              <a:rPr lang="en-GB" dirty="0"/>
              <a:t>Adoption of some resolutions electronically</a:t>
            </a:r>
          </a:p>
          <a:p>
            <a:pPr lvl="1">
              <a:spcBef>
                <a:spcPts val="0"/>
              </a:spcBef>
              <a:spcAft>
                <a:spcPts val="1800"/>
              </a:spcAft>
            </a:pPr>
            <a:r>
              <a:rPr lang="en-GB" dirty="0"/>
              <a:t>Increased diversity of audience</a:t>
            </a:r>
            <a:endParaRPr lang="en-GB" u="sng" dirty="0"/>
          </a:p>
          <a:p>
            <a:r>
              <a:rPr lang="en-GB" u="sng" dirty="0"/>
              <a:t>To be improved</a:t>
            </a:r>
            <a:r>
              <a:rPr lang="en-GB" dirty="0"/>
              <a:t>:</a:t>
            </a:r>
          </a:p>
          <a:p>
            <a:pPr lvl="1"/>
            <a:r>
              <a:rPr lang="en-GB" dirty="0"/>
              <a:t>Communication both internal and external</a:t>
            </a:r>
          </a:p>
          <a:p>
            <a:pPr lvl="1">
              <a:spcBef>
                <a:spcPts val="0"/>
              </a:spcBef>
            </a:pPr>
            <a:r>
              <a:rPr lang="en-GB" dirty="0"/>
              <a:t>Coordination – GSSC!</a:t>
            </a:r>
          </a:p>
          <a:p>
            <a:pPr lvl="1">
              <a:spcBef>
                <a:spcPts val="0"/>
              </a:spcBef>
            </a:pPr>
            <a:r>
              <a:rPr lang="en-GB" dirty="0"/>
              <a:t>Consultation and involvement of Presidents of Specialist Commissions and Working Groups</a:t>
            </a:r>
          </a:p>
        </p:txBody>
      </p:sp>
      <p:sp>
        <p:nvSpPr>
          <p:cNvPr id="5" name="Ellipse 4">
            <a:extLst>
              <a:ext uri="{FF2B5EF4-FFF2-40B4-BE49-F238E27FC236}">
                <a16:creationId xmlns:a16="http://schemas.microsoft.com/office/drawing/2014/main" id="{87487014-AC0D-417C-9AC5-118F9B130093}"/>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6" name="Rectangle 5" descr="North America">
            <a:extLst>
              <a:ext uri="{FF2B5EF4-FFF2-40B4-BE49-F238E27FC236}">
                <a16:creationId xmlns:a16="http://schemas.microsoft.com/office/drawing/2014/main" id="{595DB4A1-6B95-454F-99A2-940752C17182}"/>
              </a:ext>
            </a:extLst>
          </p:cNvPr>
          <p:cNvSpPr/>
          <p:nvPr/>
        </p:nvSpPr>
        <p:spPr>
          <a:xfrm>
            <a:off x="850469" y="841764"/>
            <a:ext cx="424914" cy="424914"/>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4" name="Espace réservé du numéro de diapositive 3">
            <a:extLst>
              <a:ext uri="{FF2B5EF4-FFF2-40B4-BE49-F238E27FC236}">
                <a16:creationId xmlns:a16="http://schemas.microsoft.com/office/drawing/2014/main" id="{6678EC99-DA24-4C49-8772-1D0AB5829CCC}"/>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312935164"/>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Ellipse 19">
            <a:extLst>
              <a:ext uri="{FF2B5EF4-FFF2-40B4-BE49-F238E27FC236}">
                <a16:creationId xmlns:a16="http://schemas.microsoft.com/office/drawing/2014/main" id="{324BC43C-A415-4B73-9F08-696103116F1E}"/>
              </a:ext>
            </a:extLst>
          </p:cNvPr>
          <p:cNvSpPr/>
          <p:nvPr/>
        </p:nvSpPr>
        <p:spPr>
          <a:xfrm>
            <a:off x="2219616" y="2275840"/>
            <a:ext cx="2240624" cy="2202182"/>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22" name="Forme libre : forme 21">
            <a:extLst>
              <a:ext uri="{FF2B5EF4-FFF2-40B4-BE49-F238E27FC236}">
                <a16:creationId xmlns:a16="http://schemas.microsoft.com/office/drawing/2014/main" id="{A551BA71-8EDA-4FAE-9A5F-5589110A2739}"/>
              </a:ext>
            </a:extLst>
          </p:cNvPr>
          <p:cNvSpPr/>
          <p:nvPr/>
        </p:nvSpPr>
        <p:spPr>
          <a:xfrm>
            <a:off x="4655360" y="2735448"/>
            <a:ext cx="4519120" cy="1246240"/>
          </a:xfrm>
          <a:custGeom>
            <a:avLst/>
            <a:gdLst>
              <a:gd name="connsiteX0" fmla="*/ 0 w 2043017"/>
              <a:gd name="connsiteY0" fmla="*/ 0 h 720000"/>
              <a:gd name="connsiteX1" fmla="*/ 2043017 w 2043017"/>
              <a:gd name="connsiteY1" fmla="*/ 0 h 720000"/>
              <a:gd name="connsiteX2" fmla="*/ 2043017 w 2043017"/>
              <a:gd name="connsiteY2" fmla="*/ 720000 h 720000"/>
              <a:gd name="connsiteX3" fmla="*/ 0 w 2043017"/>
              <a:gd name="connsiteY3" fmla="*/ 720000 h 720000"/>
              <a:gd name="connsiteX4" fmla="*/ 0 w 2043017"/>
              <a:gd name="connsiteY4" fmla="*/ 0 h 72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3017" h="720000">
                <a:moveTo>
                  <a:pt x="0" y="0"/>
                </a:moveTo>
                <a:lnTo>
                  <a:pt x="2043017" y="0"/>
                </a:lnTo>
                <a:lnTo>
                  <a:pt x="2043017" y="720000"/>
                </a:lnTo>
                <a:lnTo>
                  <a:pt x="0" y="7200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ctr" anchorCtr="0">
            <a:noAutofit/>
          </a:bodyPr>
          <a:lstStyle/>
          <a:p>
            <a:pPr marL="0" lvl="0" indent="0" algn="ctr" defTabSz="800100">
              <a:lnSpc>
                <a:spcPct val="100000"/>
              </a:lnSpc>
              <a:spcBef>
                <a:spcPct val="0"/>
              </a:spcBef>
              <a:spcAft>
                <a:spcPct val="35000"/>
              </a:spcAft>
              <a:buNone/>
              <a:defRPr cap="all"/>
            </a:pPr>
            <a:r>
              <a:rPr lang="en-GB" sz="3600" kern="1200" dirty="0">
                <a:latin typeface="+mn-lt"/>
                <a:cs typeface="Arial" panose="020B0604020202020204" pitchFamily="34" charset="0"/>
              </a:rPr>
              <a:t>GSSC Governance</a:t>
            </a:r>
          </a:p>
        </p:txBody>
      </p:sp>
      <p:sp>
        <p:nvSpPr>
          <p:cNvPr id="6" name="Rectangle 5" descr="Users">
            <a:extLst>
              <a:ext uri="{FF2B5EF4-FFF2-40B4-BE49-F238E27FC236}">
                <a16:creationId xmlns:a16="http://schemas.microsoft.com/office/drawing/2014/main" id="{BC715C08-3A10-42C5-ABA9-FCF74760AFA8}"/>
              </a:ext>
            </a:extLst>
          </p:cNvPr>
          <p:cNvSpPr/>
          <p:nvPr/>
        </p:nvSpPr>
        <p:spPr>
          <a:xfrm>
            <a:off x="2504096" y="2487931"/>
            <a:ext cx="1671664" cy="1778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2" name="Espace réservé du numéro de diapositive 1">
            <a:extLst>
              <a:ext uri="{FF2B5EF4-FFF2-40B4-BE49-F238E27FC236}">
                <a16:creationId xmlns:a16="http://schemas.microsoft.com/office/drawing/2014/main" id="{0E6E6E3B-04FC-444D-8435-547A19AE2781}"/>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3596331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5BA2B-3466-4AA8-ADDC-FBA86A859B4E}"/>
              </a:ext>
            </a:extLst>
          </p:cNvPr>
          <p:cNvSpPr>
            <a:spLocks noGrp="1"/>
          </p:cNvSpPr>
          <p:nvPr>
            <p:ph type="title"/>
          </p:nvPr>
        </p:nvSpPr>
        <p:spPr/>
        <p:txBody>
          <a:bodyPr anchor="ctr"/>
          <a:lstStyle/>
          <a:p>
            <a:r>
              <a:rPr lang="fr-FR" dirty="0" err="1"/>
              <a:t>Governance</a:t>
            </a:r>
            <a:r>
              <a:rPr lang="fr-FR" dirty="0"/>
              <a:t> - General</a:t>
            </a:r>
          </a:p>
        </p:txBody>
      </p:sp>
      <p:sp>
        <p:nvSpPr>
          <p:cNvPr id="3" name="Espace réservé du contenu 2">
            <a:extLst>
              <a:ext uri="{FF2B5EF4-FFF2-40B4-BE49-F238E27FC236}">
                <a16:creationId xmlns:a16="http://schemas.microsoft.com/office/drawing/2014/main" id="{DFA20F82-CB7E-4FFE-B094-E30A36CFA1E8}"/>
              </a:ext>
            </a:extLst>
          </p:cNvPr>
          <p:cNvSpPr>
            <a:spLocks noGrp="1"/>
          </p:cNvSpPr>
          <p:nvPr>
            <p:ph idx="1"/>
          </p:nvPr>
        </p:nvSpPr>
        <p:spPr/>
        <p:txBody>
          <a:bodyPr>
            <a:normAutofit fontScale="92500" lnSpcReduction="20000"/>
          </a:bodyPr>
          <a:lstStyle/>
          <a:p>
            <a:pPr>
              <a:lnSpc>
                <a:spcPct val="120000"/>
              </a:lnSpc>
            </a:pPr>
            <a:r>
              <a:rPr lang="en-GB" dirty="0"/>
              <a:t>The organisation of the GS is coordinated through a Steering Committee –    </a:t>
            </a:r>
            <a:r>
              <a:rPr lang="en-GB" dirty="0">
                <a:solidFill>
                  <a:srgbClr val="ED8428"/>
                </a:solidFill>
              </a:rPr>
              <a:t>General Session Steering Committee </a:t>
            </a:r>
            <a:r>
              <a:rPr lang="en-GB" dirty="0"/>
              <a:t>(GSSC)</a:t>
            </a:r>
          </a:p>
          <a:p>
            <a:pPr lvl="1">
              <a:lnSpc>
                <a:spcPct val="120000"/>
              </a:lnSpc>
              <a:spcAft>
                <a:spcPts val="1200"/>
              </a:spcAft>
            </a:pPr>
            <a:r>
              <a:rPr lang="en-GB" dirty="0"/>
              <a:t>Composition on next slide</a:t>
            </a:r>
          </a:p>
          <a:p>
            <a:pPr>
              <a:lnSpc>
                <a:spcPct val="120000"/>
              </a:lnSpc>
              <a:spcAft>
                <a:spcPts val="1200"/>
              </a:spcAft>
            </a:pPr>
            <a:r>
              <a:rPr lang="en-GB" dirty="0"/>
              <a:t>The GSSC defines the overall approach to the preparation and holding of the next General Session </a:t>
            </a:r>
            <a:r>
              <a:rPr lang="en-GB" dirty="0">
                <a:solidFill>
                  <a:srgbClr val="ED8428"/>
                </a:solidFill>
              </a:rPr>
              <a:t>→</a:t>
            </a:r>
            <a:r>
              <a:rPr lang="en-GB" dirty="0"/>
              <a:t> virtual</a:t>
            </a:r>
          </a:p>
          <a:p>
            <a:pPr>
              <a:lnSpc>
                <a:spcPct val="120000"/>
              </a:lnSpc>
              <a:spcAft>
                <a:spcPts val="1200"/>
              </a:spcAft>
            </a:pPr>
            <a:r>
              <a:rPr lang="en-US" dirty="0"/>
              <a:t>The GSSC reports to the ExCom and consult other institutional bodies as need be</a:t>
            </a:r>
            <a:endParaRPr lang="en-GB" dirty="0"/>
          </a:p>
          <a:p>
            <a:pPr>
              <a:lnSpc>
                <a:spcPct val="120000"/>
              </a:lnSpc>
            </a:pPr>
            <a:r>
              <a:rPr lang="en-US" dirty="0"/>
              <a:t>The GSSC meets at least once a week</a:t>
            </a:r>
          </a:p>
          <a:p>
            <a:pPr lvl="1">
              <a:lnSpc>
                <a:spcPct val="120000"/>
              </a:lnSpc>
            </a:pPr>
            <a:r>
              <a:rPr lang="en-US" dirty="0"/>
              <a:t>Follow-up meetings between some members</a:t>
            </a:r>
            <a:endParaRPr lang="en-GB" dirty="0"/>
          </a:p>
        </p:txBody>
      </p:sp>
      <p:sp>
        <p:nvSpPr>
          <p:cNvPr id="5" name="Ellipse 4">
            <a:extLst>
              <a:ext uri="{FF2B5EF4-FFF2-40B4-BE49-F238E27FC236}">
                <a16:creationId xmlns:a16="http://schemas.microsoft.com/office/drawing/2014/main" id="{87487014-AC0D-417C-9AC5-118F9B130093}"/>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7" name="Rectangle 6" descr="Users">
            <a:extLst>
              <a:ext uri="{FF2B5EF4-FFF2-40B4-BE49-F238E27FC236}">
                <a16:creationId xmlns:a16="http://schemas.microsoft.com/office/drawing/2014/main" id="{BF609A22-FE0A-463A-BA4D-C237A0DA21DB}"/>
              </a:ext>
            </a:extLst>
          </p:cNvPr>
          <p:cNvSpPr/>
          <p:nvPr/>
        </p:nvSpPr>
        <p:spPr>
          <a:xfrm>
            <a:off x="846926" y="810001"/>
            <a:ext cx="432000" cy="432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4" name="Espace réservé du numéro de diapositive 3">
            <a:extLst>
              <a:ext uri="{FF2B5EF4-FFF2-40B4-BE49-F238E27FC236}">
                <a16:creationId xmlns:a16="http://schemas.microsoft.com/office/drawing/2014/main" id="{94DA0828-30C8-477C-9D69-3D3FAEB97FA8}"/>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402674315"/>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5BA2B-3466-4AA8-ADDC-FBA86A859B4E}"/>
              </a:ext>
            </a:extLst>
          </p:cNvPr>
          <p:cNvSpPr>
            <a:spLocks noGrp="1"/>
          </p:cNvSpPr>
          <p:nvPr>
            <p:ph type="title"/>
          </p:nvPr>
        </p:nvSpPr>
        <p:spPr/>
        <p:txBody>
          <a:bodyPr anchor="ctr"/>
          <a:lstStyle/>
          <a:p>
            <a:r>
              <a:rPr lang="fr-FR" dirty="0" err="1"/>
              <a:t>Governance</a:t>
            </a:r>
            <a:r>
              <a:rPr lang="fr-FR" dirty="0"/>
              <a:t> – General Session SC</a:t>
            </a:r>
          </a:p>
        </p:txBody>
      </p:sp>
      <p:sp>
        <p:nvSpPr>
          <p:cNvPr id="3" name="Espace réservé du contenu 2">
            <a:extLst>
              <a:ext uri="{FF2B5EF4-FFF2-40B4-BE49-F238E27FC236}">
                <a16:creationId xmlns:a16="http://schemas.microsoft.com/office/drawing/2014/main" id="{DFA20F82-CB7E-4FFE-B094-E30A36CFA1E8}"/>
              </a:ext>
            </a:extLst>
          </p:cNvPr>
          <p:cNvSpPr>
            <a:spLocks noGrp="1"/>
          </p:cNvSpPr>
          <p:nvPr>
            <p:ph idx="1"/>
          </p:nvPr>
        </p:nvSpPr>
        <p:spPr/>
        <p:txBody>
          <a:bodyPr>
            <a:noAutofit/>
          </a:bodyPr>
          <a:lstStyle/>
          <a:p>
            <a:pPr>
              <a:spcBef>
                <a:spcPts val="0"/>
              </a:spcBef>
            </a:pPr>
            <a:r>
              <a:rPr lang="en-GB" sz="1400" b="1" dirty="0"/>
              <a:t>Chief of staff </a:t>
            </a:r>
            <a:r>
              <a:rPr lang="en-GB" sz="1400" dirty="0"/>
              <a:t>– F. Caya (Chair)</a:t>
            </a:r>
            <a:endParaRPr lang="en-GB" sz="1400" i="1" dirty="0"/>
          </a:p>
          <a:p>
            <a:pPr>
              <a:spcBef>
                <a:spcPts val="0"/>
              </a:spcBef>
              <a:spcAft>
                <a:spcPts val="300"/>
              </a:spcAft>
            </a:pPr>
            <a:r>
              <a:rPr lang="en-GB" sz="1400" b="1" dirty="0"/>
              <a:t>Events Coordination Unit</a:t>
            </a:r>
          </a:p>
          <a:p>
            <a:pPr lvl="1">
              <a:spcBef>
                <a:spcPts val="0"/>
              </a:spcBef>
              <a:spcAft>
                <a:spcPts val="0"/>
              </a:spcAft>
            </a:pPr>
            <a:r>
              <a:rPr lang="en-GB" sz="1400" dirty="0"/>
              <a:t>Mara Gonzalez</a:t>
            </a:r>
          </a:p>
          <a:p>
            <a:pPr lvl="1">
              <a:spcBef>
                <a:spcPts val="0"/>
              </a:spcBef>
              <a:spcAft>
                <a:spcPts val="0"/>
              </a:spcAft>
            </a:pPr>
            <a:r>
              <a:rPr lang="en-GB" sz="1400" dirty="0"/>
              <a:t>Margherita Recchia </a:t>
            </a:r>
            <a:r>
              <a:rPr lang="en-GB" sz="1400" i="1" dirty="0"/>
              <a:t>(project support)</a:t>
            </a:r>
          </a:p>
          <a:p>
            <a:pPr>
              <a:spcBef>
                <a:spcPts val="0"/>
              </a:spcBef>
              <a:spcAft>
                <a:spcPts val="300"/>
              </a:spcAft>
            </a:pPr>
            <a:r>
              <a:rPr lang="fr-FR" sz="1400" b="1" dirty="0"/>
              <a:t>DTISD</a:t>
            </a:r>
          </a:p>
          <a:p>
            <a:pPr lvl="1">
              <a:spcBef>
                <a:spcPts val="0"/>
              </a:spcBef>
            </a:pPr>
            <a:r>
              <a:rPr lang="fr-FR" sz="1400"/>
              <a:t>Audrey Thery</a:t>
            </a:r>
            <a:endParaRPr lang="fr-FR" sz="1400" dirty="0"/>
          </a:p>
          <a:p>
            <a:pPr lvl="1">
              <a:spcBef>
                <a:spcPts val="0"/>
              </a:spcBef>
            </a:pPr>
            <a:r>
              <a:rPr lang="en-GB" sz="1400" dirty="0"/>
              <a:t>Paulina Lopez</a:t>
            </a:r>
          </a:p>
          <a:p>
            <a:pPr>
              <a:spcBef>
                <a:spcPts val="0"/>
              </a:spcBef>
              <a:spcAft>
                <a:spcPts val="300"/>
              </a:spcAft>
            </a:pPr>
            <a:r>
              <a:rPr lang="en-GB" sz="1400" b="1" dirty="0"/>
              <a:t>Specialist Commissions Secretariats</a:t>
            </a:r>
          </a:p>
          <a:p>
            <a:pPr lvl="1">
              <a:spcBef>
                <a:spcPts val="0"/>
              </a:spcBef>
              <a:spcAft>
                <a:spcPts val="0"/>
              </a:spcAft>
            </a:pPr>
            <a:r>
              <a:rPr lang="en-GB" sz="1400" dirty="0"/>
              <a:t>Francisco D'Alessio (TAHSC)</a:t>
            </a:r>
          </a:p>
          <a:p>
            <a:pPr lvl="1">
              <a:spcBef>
                <a:spcPts val="0"/>
              </a:spcBef>
              <a:spcAft>
                <a:spcPts val="0"/>
              </a:spcAft>
            </a:pPr>
            <a:r>
              <a:rPr lang="en-GB" sz="1400" dirty="0"/>
              <a:t>Stian Johnsen (AAHSC)</a:t>
            </a:r>
          </a:p>
          <a:p>
            <a:pPr lvl="1">
              <a:spcBef>
                <a:spcPts val="0"/>
              </a:spcBef>
            </a:pPr>
            <a:r>
              <a:rPr lang="en-GB" sz="1400" dirty="0"/>
              <a:t>Gregorio Torres (SCAD+BSC)</a:t>
            </a:r>
          </a:p>
          <a:p>
            <a:pPr>
              <a:spcBef>
                <a:spcPts val="0"/>
              </a:spcBef>
              <a:spcAft>
                <a:spcPts val="300"/>
              </a:spcAft>
            </a:pPr>
            <a:r>
              <a:rPr lang="en-GB" sz="1400" b="1" dirty="0"/>
              <a:t>Status Department</a:t>
            </a:r>
          </a:p>
          <a:p>
            <a:pPr lvl="1">
              <a:spcBef>
                <a:spcPts val="0"/>
              </a:spcBef>
            </a:pPr>
            <a:r>
              <a:rPr lang="en-GB" sz="1400" dirty="0"/>
              <a:t>Neo Mapitse</a:t>
            </a:r>
          </a:p>
          <a:p>
            <a:pPr>
              <a:spcBef>
                <a:spcPts val="0"/>
              </a:spcBef>
              <a:spcAft>
                <a:spcPts val="300"/>
              </a:spcAft>
            </a:pPr>
            <a:r>
              <a:rPr lang="en-GB" sz="1400" b="1" dirty="0"/>
              <a:t>Preparedness and Resilience Department</a:t>
            </a:r>
          </a:p>
          <a:p>
            <a:pPr lvl="1">
              <a:spcBef>
                <a:spcPts val="0"/>
              </a:spcBef>
            </a:pPr>
            <a:r>
              <a:rPr lang="en-GB" sz="1400" dirty="0"/>
              <a:t>Keith Hamilton</a:t>
            </a:r>
          </a:p>
        </p:txBody>
      </p:sp>
      <p:sp>
        <p:nvSpPr>
          <p:cNvPr id="4" name="Espace réservé du contenu 3">
            <a:extLst>
              <a:ext uri="{FF2B5EF4-FFF2-40B4-BE49-F238E27FC236}">
                <a16:creationId xmlns:a16="http://schemas.microsoft.com/office/drawing/2014/main" id="{6A20667E-1856-4DC9-ACB7-F6CBAF21212D}"/>
              </a:ext>
            </a:extLst>
          </p:cNvPr>
          <p:cNvSpPr>
            <a:spLocks noGrp="1"/>
          </p:cNvSpPr>
          <p:nvPr>
            <p:ph sz="half" idx="4294967295"/>
          </p:nvPr>
        </p:nvSpPr>
        <p:spPr>
          <a:xfrm>
            <a:off x="6769100" y="1851025"/>
            <a:ext cx="5422900" cy="3959225"/>
          </a:xfrm>
        </p:spPr>
        <p:txBody>
          <a:bodyPr>
            <a:noAutofit/>
          </a:bodyPr>
          <a:lstStyle/>
          <a:p>
            <a:pPr>
              <a:spcBef>
                <a:spcPts val="0"/>
              </a:spcBef>
              <a:spcAft>
                <a:spcPts val="300"/>
              </a:spcAft>
            </a:pPr>
            <a:r>
              <a:rPr lang="en-GB" sz="1400" b="1" dirty="0"/>
              <a:t>AMR and Veterinary Products Department</a:t>
            </a:r>
          </a:p>
          <a:p>
            <a:pPr lvl="1">
              <a:spcBef>
                <a:spcPts val="0"/>
              </a:spcBef>
            </a:pPr>
            <a:r>
              <a:rPr lang="en-GB" sz="1400" dirty="0"/>
              <a:t>Elisabeth Erlacher-Vindel</a:t>
            </a:r>
          </a:p>
          <a:p>
            <a:pPr>
              <a:spcBef>
                <a:spcPts val="0"/>
              </a:spcBef>
              <a:spcAft>
                <a:spcPts val="300"/>
              </a:spcAft>
            </a:pPr>
            <a:r>
              <a:rPr lang="en-GB" sz="1400" b="1" dirty="0"/>
              <a:t>Regional Activities Department</a:t>
            </a:r>
          </a:p>
          <a:p>
            <a:pPr lvl="1">
              <a:spcBef>
                <a:spcPts val="0"/>
              </a:spcBef>
              <a:spcAft>
                <a:spcPts val="300"/>
              </a:spcAft>
            </a:pPr>
            <a:r>
              <a:rPr lang="en-GB" sz="1400" dirty="0"/>
              <a:t>Montserrat Arroyo</a:t>
            </a:r>
          </a:p>
          <a:p>
            <a:pPr>
              <a:spcBef>
                <a:spcPts val="0"/>
              </a:spcBef>
              <a:spcAft>
                <a:spcPts val="300"/>
              </a:spcAft>
            </a:pPr>
            <a:r>
              <a:rPr lang="fr-FR" sz="1400" b="1" dirty="0"/>
              <a:t>Communication</a:t>
            </a:r>
          </a:p>
          <a:p>
            <a:pPr lvl="1">
              <a:spcBef>
                <a:spcPts val="0"/>
              </a:spcBef>
              <a:spcAft>
                <a:spcPts val="0"/>
              </a:spcAft>
            </a:pPr>
            <a:r>
              <a:rPr lang="fr-FR" sz="1400" dirty="0"/>
              <a:t>Gerrit </a:t>
            </a:r>
            <a:r>
              <a:rPr lang="fr-FR" sz="1400" dirty="0" err="1"/>
              <a:t>Beger</a:t>
            </a:r>
            <a:endParaRPr lang="fr-FR" sz="1400" dirty="0"/>
          </a:p>
          <a:p>
            <a:pPr lvl="1">
              <a:spcBef>
                <a:spcPts val="0"/>
              </a:spcBef>
              <a:spcAft>
                <a:spcPts val="0"/>
              </a:spcAft>
            </a:pPr>
            <a:r>
              <a:rPr lang="fr-FR" sz="1400" dirty="0"/>
              <a:t>Paula Pinet</a:t>
            </a:r>
          </a:p>
          <a:p>
            <a:pPr lvl="1">
              <a:spcBef>
                <a:spcPts val="0"/>
              </a:spcBef>
            </a:pPr>
            <a:r>
              <a:rPr lang="fr-FR" sz="1400" i="1" dirty="0"/>
              <a:t>Yael Farhi </a:t>
            </a:r>
          </a:p>
          <a:p>
            <a:pPr>
              <a:spcBef>
                <a:spcPts val="0"/>
              </a:spcBef>
              <a:spcAft>
                <a:spcPts val="300"/>
              </a:spcAft>
            </a:pPr>
            <a:r>
              <a:rPr lang="en-GB" sz="1400" b="1" dirty="0"/>
              <a:t>Legal Affairs</a:t>
            </a:r>
          </a:p>
          <a:p>
            <a:pPr lvl="1">
              <a:spcBef>
                <a:spcPts val="0"/>
              </a:spcBef>
            </a:pPr>
            <a:r>
              <a:rPr lang="en-GB" sz="1400" dirty="0"/>
              <a:t>Rodney de Souza</a:t>
            </a:r>
          </a:p>
          <a:p>
            <a:pPr>
              <a:spcBef>
                <a:spcPts val="0"/>
              </a:spcBef>
              <a:spcAft>
                <a:spcPts val="300"/>
              </a:spcAft>
            </a:pPr>
            <a:r>
              <a:rPr lang="fr-FR" sz="1400" b="1" dirty="0"/>
              <a:t>Budget Unit</a:t>
            </a:r>
          </a:p>
          <a:p>
            <a:pPr lvl="1">
              <a:spcBef>
                <a:spcPts val="0"/>
              </a:spcBef>
            </a:pPr>
            <a:r>
              <a:rPr lang="fr-FR" sz="1400" dirty="0"/>
              <a:t>Alix Weng</a:t>
            </a:r>
          </a:p>
          <a:p>
            <a:pPr>
              <a:spcBef>
                <a:spcPts val="0"/>
              </a:spcBef>
            </a:pPr>
            <a:r>
              <a:rPr lang="fr-FR" sz="1400" b="1" dirty="0" err="1"/>
              <a:t>Regions</a:t>
            </a:r>
            <a:r>
              <a:rPr lang="fr-FR" sz="1400" b="1" dirty="0"/>
              <a:t> - </a:t>
            </a:r>
            <a:r>
              <a:rPr lang="fr-FR" sz="1400" dirty="0"/>
              <a:t>Laure Weber-Vintzel</a:t>
            </a:r>
          </a:p>
          <a:p>
            <a:pPr>
              <a:spcBef>
                <a:spcPts val="0"/>
              </a:spcBef>
              <a:spcAft>
                <a:spcPts val="300"/>
              </a:spcAft>
            </a:pPr>
            <a:r>
              <a:rPr lang="fr-FR" sz="1400" b="1" dirty="0"/>
              <a:t>General Services </a:t>
            </a:r>
            <a:r>
              <a:rPr lang="fr-FR" sz="1400" dirty="0"/>
              <a:t>– </a:t>
            </a:r>
            <a:r>
              <a:rPr lang="fr-FR" sz="1400" i="1" dirty="0"/>
              <a:t>at a </a:t>
            </a:r>
            <a:r>
              <a:rPr lang="fr-FR" sz="1400" i="1" dirty="0" err="1"/>
              <a:t>later</a:t>
            </a:r>
            <a:r>
              <a:rPr lang="fr-FR" sz="1400" i="1" dirty="0"/>
              <a:t> stage</a:t>
            </a:r>
          </a:p>
          <a:p>
            <a:pPr lvl="1">
              <a:spcBef>
                <a:spcPts val="0"/>
              </a:spcBef>
              <a:spcAft>
                <a:spcPts val="0"/>
              </a:spcAft>
            </a:pPr>
            <a:r>
              <a:rPr lang="fr-FR" sz="1400" dirty="0"/>
              <a:t>Quentin Mirgon</a:t>
            </a:r>
          </a:p>
        </p:txBody>
      </p:sp>
      <p:sp>
        <p:nvSpPr>
          <p:cNvPr id="5" name="Ellipse 4">
            <a:extLst>
              <a:ext uri="{FF2B5EF4-FFF2-40B4-BE49-F238E27FC236}">
                <a16:creationId xmlns:a16="http://schemas.microsoft.com/office/drawing/2014/main" id="{87487014-AC0D-417C-9AC5-118F9B130093}"/>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7" name="Rectangle 6" descr="Users">
            <a:extLst>
              <a:ext uri="{FF2B5EF4-FFF2-40B4-BE49-F238E27FC236}">
                <a16:creationId xmlns:a16="http://schemas.microsoft.com/office/drawing/2014/main" id="{BF609A22-FE0A-463A-BA4D-C237A0DA21DB}"/>
              </a:ext>
            </a:extLst>
          </p:cNvPr>
          <p:cNvSpPr/>
          <p:nvPr/>
        </p:nvSpPr>
        <p:spPr>
          <a:xfrm>
            <a:off x="846926" y="810001"/>
            <a:ext cx="432000" cy="432000"/>
          </a:xfrm>
          <a:prstGeom prst="rect">
            <a:avLst/>
          </a:prstGeom>
          <a: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
        <p:nvSpPr>
          <p:cNvPr id="6" name="Espace réservé du numéro de diapositive 5">
            <a:extLst>
              <a:ext uri="{FF2B5EF4-FFF2-40B4-BE49-F238E27FC236}">
                <a16:creationId xmlns:a16="http://schemas.microsoft.com/office/drawing/2014/main" id="{F7AA104C-1EC0-41B9-BA29-AF5DE1DB24FF}"/>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564077615"/>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4CCC3D-3208-4204-985B-EDE75590BDEE}"/>
              </a:ext>
            </a:extLst>
          </p:cNvPr>
          <p:cNvSpPr>
            <a:spLocks noGrp="1"/>
          </p:cNvSpPr>
          <p:nvPr>
            <p:ph type="title"/>
          </p:nvPr>
        </p:nvSpPr>
        <p:spPr/>
        <p:txBody>
          <a:bodyPr/>
          <a:lstStyle/>
          <a:p>
            <a:r>
              <a:rPr lang="fr-FR" dirty="0" err="1"/>
              <a:t>Governance</a:t>
            </a:r>
            <a:r>
              <a:rPr lang="fr-FR" dirty="0"/>
              <a:t> – </a:t>
            </a:r>
            <a:r>
              <a:rPr lang="fr-FR" dirty="0" err="1"/>
              <a:t>Working</a:t>
            </a:r>
            <a:r>
              <a:rPr lang="fr-FR" dirty="0"/>
              <a:t> Teams</a:t>
            </a:r>
          </a:p>
        </p:txBody>
      </p:sp>
      <p:sp>
        <p:nvSpPr>
          <p:cNvPr id="3" name="Espace réservé du contenu 2">
            <a:extLst>
              <a:ext uri="{FF2B5EF4-FFF2-40B4-BE49-F238E27FC236}">
                <a16:creationId xmlns:a16="http://schemas.microsoft.com/office/drawing/2014/main" id="{D4613103-26B7-4AD9-B694-40718730A731}"/>
              </a:ext>
            </a:extLst>
          </p:cNvPr>
          <p:cNvSpPr>
            <a:spLocks noGrp="1"/>
          </p:cNvSpPr>
          <p:nvPr>
            <p:ph idx="1"/>
          </p:nvPr>
        </p:nvSpPr>
        <p:spPr>
          <a:xfrm>
            <a:off x="3373120" y="1739900"/>
            <a:ext cx="7465527" cy="3378200"/>
          </a:xfrm>
        </p:spPr>
        <p:txBody>
          <a:bodyPr/>
          <a:lstStyle/>
          <a:p>
            <a:pPr>
              <a:spcAft>
                <a:spcPts val="1200"/>
              </a:spcAft>
            </a:pPr>
            <a:r>
              <a:rPr lang="en-GB" dirty="0"/>
              <a:t>Standards Adoption Process Team</a:t>
            </a:r>
          </a:p>
          <a:p>
            <a:pPr>
              <a:spcAft>
                <a:spcPts val="1200"/>
              </a:spcAft>
            </a:pPr>
            <a:r>
              <a:rPr lang="en-GB" dirty="0"/>
              <a:t>International Organisations Benchmarking Team</a:t>
            </a:r>
          </a:p>
          <a:p>
            <a:pPr>
              <a:spcAft>
                <a:spcPts val="1200"/>
              </a:spcAft>
            </a:pPr>
            <a:r>
              <a:rPr lang="en-GB" dirty="0"/>
              <a:t>Administrative Process Team</a:t>
            </a:r>
          </a:p>
          <a:p>
            <a:pPr>
              <a:spcAft>
                <a:spcPts val="1200"/>
              </a:spcAft>
            </a:pPr>
            <a:r>
              <a:rPr lang="en-GB" dirty="0"/>
              <a:t>Communication Team</a:t>
            </a:r>
          </a:p>
          <a:p>
            <a:r>
              <a:rPr lang="en-GB" dirty="0"/>
              <a:t>More as need be!</a:t>
            </a:r>
          </a:p>
        </p:txBody>
      </p:sp>
      <p:grpSp>
        <p:nvGrpSpPr>
          <p:cNvPr id="14" name="Groupe 13">
            <a:extLst>
              <a:ext uri="{FF2B5EF4-FFF2-40B4-BE49-F238E27FC236}">
                <a16:creationId xmlns:a16="http://schemas.microsoft.com/office/drawing/2014/main" id="{D692500B-EC7A-4F34-935F-23A33380F036}"/>
              </a:ext>
            </a:extLst>
          </p:cNvPr>
          <p:cNvGrpSpPr/>
          <p:nvPr/>
        </p:nvGrpSpPr>
        <p:grpSpPr>
          <a:xfrm>
            <a:off x="469900" y="1849120"/>
            <a:ext cx="3187700" cy="3662680"/>
            <a:chOff x="469900" y="1849120"/>
            <a:chExt cx="3187700" cy="3662680"/>
          </a:xfrm>
        </p:grpSpPr>
        <p:sp>
          <p:nvSpPr>
            <p:cNvPr id="5" name="Rectangle 4">
              <a:extLst>
                <a:ext uri="{FF2B5EF4-FFF2-40B4-BE49-F238E27FC236}">
                  <a16:creationId xmlns:a16="http://schemas.microsoft.com/office/drawing/2014/main" id="{FF4D7E43-C4AC-4F32-BF2C-CAA27DBF0D00}"/>
                </a:ext>
              </a:extLst>
            </p:cNvPr>
            <p:cNvSpPr/>
            <p:nvPr/>
          </p:nvSpPr>
          <p:spPr>
            <a:xfrm>
              <a:off x="469900" y="1849120"/>
              <a:ext cx="3187700" cy="3662680"/>
            </a:xfrm>
            <a:prstGeom prst="rect">
              <a:avLst/>
            </a:prstGeom>
            <a:solidFill>
              <a:srgbClr val="465359"/>
            </a:solidFill>
            <a:ln>
              <a:solidFill>
                <a:srgbClr val="465359"/>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fr-FR" b="1" spc="300" dirty="0">
                  <a:solidFill>
                    <a:srgbClr val="ED8428"/>
                  </a:solidFill>
                </a:rPr>
                <a:t>WORKING TEAMS</a:t>
              </a:r>
              <a:br>
                <a:rPr lang="fr-FR" dirty="0"/>
              </a:br>
              <a:endParaRPr lang="fr-FR" dirty="0"/>
            </a:p>
          </p:txBody>
        </p:sp>
        <p:pic>
          <p:nvPicPr>
            <p:cNvPr id="6" name="Graphic 8" descr="Utilisateurs">
              <a:extLst>
                <a:ext uri="{FF2B5EF4-FFF2-40B4-BE49-F238E27FC236}">
                  <a16:creationId xmlns:a16="http://schemas.microsoft.com/office/drawing/2014/main" id="{A3266555-7B4D-49DF-82A6-CE5DB3F7B9D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7639" y="2001266"/>
              <a:ext cx="2427742" cy="2427742"/>
            </a:xfrm>
            <a:prstGeom prst="rect">
              <a:avLst/>
            </a:prstGeom>
            <a:effectLst/>
          </p:spPr>
        </p:pic>
        <p:sp>
          <p:nvSpPr>
            <p:cNvPr id="7" name="Rectangle 6">
              <a:extLst>
                <a:ext uri="{FF2B5EF4-FFF2-40B4-BE49-F238E27FC236}">
                  <a16:creationId xmlns:a16="http://schemas.microsoft.com/office/drawing/2014/main" id="{2C1CA0A9-DC31-4141-93AE-29A7CB663EF1}"/>
                </a:ext>
              </a:extLst>
            </p:cNvPr>
            <p:cNvSpPr/>
            <p:nvPr/>
          </p:nvSpPr>
          <p:spPr>
            <a:xfrm>
              <a:off x="469900" y="4704080"/>
              <a:ext cx="3187700" cy="807720"/>
            </a:xfrm>
            <a:prstGeom prst="rect">
              <a:avLst/>
            </a:prstGeom>
            <a:ln>
              <a:solidFill>
                <a:srgbClr val="465359"/>
              </a:solidFill>
            </a:ln>
          </p:spPr>
          <p:style>
            <a:lnRef idx="2">
              <a:schemeClr val="accent3"/>
            </a:lnRef>
            <a:fillRef idx="1">
              <a:schemeClr val="lt1"/>
            </a:fillRef>
            <a:effectRef idx="0">
              <a:schemeClr val="accent3"/>
            </a:effectRef>
            <a:fontRef idx="minor">
              <a:schemeClr val="dk1"/>
            </a:fontRef>
          </p:style>
          <p:txBody>
            <a:bodyPr rtlCol="0" anchor="ctr" anchorCtr="0"/>
            <a:lstStyle/>
            <a:p>
              <a:pPr algn="ctr"/>
              <a:r>
                <a:rPr lang="fr-FR" b="1" spc="300" dirty="0">
                  <a:solidFill>
                    <a:srgbClr val="ED8428"/>
                  </a:solidFill>
                </a:rPr>
                <a:t>WORKING TEAMS</a:t>
              </a:r>
              <a:endParaRPr lang="fr-FR" dirty="0"/>
            </a:p>
          </p:txBody>
        </p:sp>
        <p:grpSp>
          <p:nvGrpSpPr>
            <p:cNvPr id="13" name="Groupe 12">
              <a:extLst>
                <a:ext uri="{FF2B5EF4-FFF2-40B4-BE49-F238E27FC236}">
                  <a16:creationId xmlns:a16="http://schemas.microsoft.com/office/drawing/2014/main" id="{8331537F-1ABF-44CF-B8E6-4DF6C0E10441}"/>
                </a:ext>
              </a:extLst>
            </p:cNvPr>
            <p:cNvGrpSpPr/>
            <p:nvPr/>
          </p:nvGrpSpPr>
          <p:grpSpPr>
            <a:xfrm>
              <a:off x="3434712" y="1911266"/>
              <a:ext cx="180000" cy="2697911"/>
              <a:chOff x="3434712" y="1911266"/>
              <a:chExt cx="180000" cy="2697911"/>
            </a:xfrm>
          </p:grpSpPr>
          <p:sp>
            <p:nvSpPr>
              <p:cNvPr id="8" name="Rectangle 7">
                <a:extLst>
                  <a:ext uri="{FF2B5EF4-FFF2-40B4-BE49-F238E27FC236}">
                    <a16:creationId xmlns:a16="http://schemas.microsoft.com/office/drawing/2014/main" id="{10F8DFF7-FDC4-4192-AB14-5CD1B41AA6DC}"/>
                  </a:ext>
                </a:extLst>
              </p:cNvPr>
              <p:cNvSpPr/>
              <p:nvPr/>
            </p:nvSpPr>
            <p:spPr>
              <a:xfrm>
                <a:off x="3434712" y="1911266"/>
                <a:ext cx="180000" cy="180000"/>
              </a:xfrm>
              <a:prstGeom prst="rect">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id="{612720EB-A7C8-42A4-A3EF-8429107E3B3B}"/>
                  </a:ext>
                </a:extLst>
              </p:cNvPr>
              <p:cNvSpPr/>
              <p:nvPr/>
            </p:nvSpPr>
            <p:spPr>
              <a:xfrm>
                <a:off x="3434712" y="2518484"/>
                <a:ext cx="180000" cy="180000"/>
              </a:xfrm>
              <a:prstGeom prst="rect">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98C3F2A4-1E8B-429A-A84F-CF114AA2B7BE}"/>
                  </a:ext>
                </a:extLst>
              </p:cNvPr>
              <p:cNvSpPr/>
              <p:nvPr/>
            </p:nvSpPr>
            <p:spPr>
              <a:xfrm>
                <a:off x="3434712" y="3127673"/>
                <a:ext cx="180000" cy="180000"/>
              </a:xfrm>
              <a:prstGeom prst="rect">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id="{2EF8A7E4-691C-4F56-9F45-E686C6C4E113}"/>
                  </a:ext>
                </a:extLst>
              </p:cNvPr>
              <p:cNvSpPr/>
              <p:nvPr/>
            </p:nvSpPr>
            <p:spPr>
              <a:xfrm>
                <a:off x="3434712" y="3778425"/>
                <a:ext cx="180000" cy="180000"/>
              </a:xfrm>
              <a:prstGeom prst="rect">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id="{D7B0A680-19DB-423E-9076-925132A6815C}"/>
                  </a:ext>
                </a:extLst>
              </p:cNvPr>
              <p:cNvSpPr/>
              <p:nvPr/>
            </p:nvSpPr>
            <p:spPr>
              <a:xfrm>
                <a:off x="3434712" y="4429177"/>
                <a:ext cx="180000" cy="180000"/>
              </a:xfrm>
              <a:prstGeom prst="rect">
                <a:avLst/>
              </a:prstGeom>
              <a:solidFill>
                <a:schemeClr val="bg1"/>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sp>
        <p:nvSpPr>
          <p:cNvPr id="15" name="Espace réservé du numéro de diapositive 14">
            <a:extLst>
              <a:ext uri="{FF2B5EF4-FFF2-40B4-BE49-F238E27FC236}">
                <a16:creationId xmlns:a16="http://schemas.microsoft.com/office/drawing/2014/main" id="{DB919A65-C410-44F2-9080-EDEEB9AC0653}"/>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
        <p:nvSpPr>
          <p:cNvPr id="16" name="Ellipse 15">
            <a:extLst>
              <a:ext uri="{FF2B5EF4-FFF2-40B4-BE49-F238E27FC236}">
                <a16:creationId xmlns:a16="http://schemas.microsoft.com/office/drawing/2014/main" id="{A97E15DA-069D-431B-908C-C9C3CF1674A1}"/>
              </a:ext>
            </a:extLst>
          </p:cNvPr>
          <p:cNvSpPr/>
          <p:nvPr/>
        </p:nvSpPr>
        <p:spPr>
          <a:xfrm>
            <a:off x="692644" y="683939"/>
            <a:ext cx="740564" cy="740564"/>
          </a:xfrm>
          <a:prstGeom prst="ellipse">
            <a:avLst/>
          </a:prstGeom>
          <a:effectLst>
            <a:innerShdw blurRad="114300">
              <a:prstClr val="black"/>
            </a:innerShdw>
          </a:effectLst>
        </p:spPr>
        <p:style>
          <a:lnRef idx="0">
            <a:schemeClr val="dk1">
              <a:hueOff val="0"/>
              <a:satOff val="0"/>
              <a:lumOff val="0"/>
              <a:alphaOff val="0"/>
            </a:schemeClr>
          </a:lnRef>
          <a:fillRef idx="1">
            <a:schemeClr val="bg1">
              <a:lumMod val="95000"/>
              <a:hueOff val="0"/>
              <a:satOff val="0"/>
              <a:lumOff val="0"/>
              <a:alphaOff val="0"/>
            </a:schemeClr>
          </a:fillRef>
          <a:effectRef idx="0">
            <a:scrgbClr r="0" g="0" b="0"/>
          </a:effectRef>
          <a:fontRef idx="minor">
            <a:schemeClr val="dk1">
              <a:hueOff val="0"/>
              <a:satOff val="0"/>
              <a:lumOff val="0"/>
              <a:alphaOff val="0"/>
            </a:schemeClr>
          </a:fontRef>
        </p:style>
      </p:sp>
      <p:sp>
        <p:nvSpPr>
          <p:cNvPr id="17" name="Rectangle 16" descr="Users">
            <a:extLst>
              <a:ext uri="{FF2B5EF4-FFF2-40B4-BE49-F238E27FC236}">
                <a16:creationId xmlns:a16="http://schemas.microsoft.com/office/drawing/2014/main" id="{C96DB60E-014D-49AF-9967-62AA5EC33895}"/>
              </a:ext>
            </a:extLst>
          </p:cNvPr>
          <p:cNvSpPr/>
          <p:nvPr/>
        </p:nvSpPr>
        <p:spPr>
          <a:xfrm>
            <a:off x="846926" y="810001"/>
            <a:ext cx="432000" cy="432000"/>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Tree>
    <p:extLst>
      <p:ext uri="{BB962C8B-B14F-4D97-AF65-F5344CB8AC3E}">
        <p14:creationId xmlns:p14="http://schemas.microsoft.com/office/powerpoint/2010/main" val="2523256957"/>
      </p:ext>
    </p:extLst>
  </p:cSld>
  <p:clrMapOvr>
    <a:masterClrMapping/>
  </p:clrMapOvr>
  <p:transition spd="slow">
    <p:wipe/>
  </p:transition>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Celestial</Template>
  <TotalTime>0</TotalTime>
  <Words>1381</Words>
  <Application>Microsoft Office PowerPoint</Application>
  <PresentationFormat>Grand écran</PresentationFormat>
  <Paragraphs>222</Paragraphs>
  <Slides>24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24</vt:i4>
      </vt:variant>
    </vt:vector>
  </HeadingPairs>
  <TitlesOfParts>
    <vt:vector size="30" baseType="lpstr">
      <vt:lpstr>Arial</vt:lpstr>
      <vt:lpstr>Calibri</vt:lpstr>
      <vt:lpstr>Courier New</vt:lpstr>
      <vt:lpstr>Gill Sans MT</vt:lpstr>
      <vt:lpstr>Wingdings 2</vt:lpstr>
      <vt:lpstr>Dividend</vt:lpstr>
      <vt:lpstr>88th General Session 2021 Planning a virtual General Session</vt:lpstr>
      <vt:lpstr>Présentation PowerPoint</vt:lpstr>
      <vt:lpstr>Présentation PowerPoint</vt:lpstr>
      <vt:lpstr>Council Decision – October 2020</vt:lpstr>
      <vt:lpstr>AAR Lessons Learnt – 2020 Adapted Procedure</vt:lpstr>
      <vt:lpstr>Présentation PowerPoint</vt:lpstr>
      <vt:lpstr>Governance - General</vt:lpstr>
      <vt:lpstr>Governance – General Session SC</vt:lpstr>
      <vt:lpstr>Governance – Working Teams</vt:lpstr>
      <vt:lpstr>Présentation PowerPoint</vt:lpstr>
      <vt:lpstr>Programme - General</vt:lpstr>
      <vt:lpstr>Agenda Day 1 – 24 May</vt:lpstr>
      <vt:lpstr>Agenda Day 2 – 25 May</vt:lpstr>
      <vt:lpstr>Agenda Day 3 – 26 May</vt:lpstr>
      <vt:lpstr>Agenda Day 4 – 27 May</vt:lpstr>
      <vt:lpstr>Agenda Day 5 – 27 May</vt:lpstr>
      <vt:lpstr>Pre-General Session Information webinars </vt:lpstr>
      <vt:lpstr>Standards adoption process</vt:lpstr>
      <vt:lpstr>Other technical matters</vt:lpstr>
      <vt:lpstr>GSSC - Other matters</vt:lpstr>
      <vt:lpstr>Présentation PowerPoint</vt:lpstr>
      <vt:lpstr>Next Steps</vt:lpstr>
      <vt:lpstr>Key Messages</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Martine Risser</dc:creator>
  <cp:lastModifiedBy>François Caya</cp:lastModifiedBy>
  <cp:revision>16</cp:revision>
  <dcterms:created xsi:type="dcterms:W3CDTF">2020-12-02T16:46:05Z</dcterms:created>
  <dcterms:modified xsi:type="dcterms:W3CDTF">2021-01-21T08:22:55Z</dcterms:modified>
</cp:coreProperties>
</file>