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60" r:id="rId5"/>
    <p:sldId id="273" r:id="rId6"/>
    <p:sldId id="274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litsa Stoyanova" initials="RS" lastIdx="1" clrIdx="0">
    <p:extLst>
      <p:ext uri="{19B8F6BF-5375-455C-9EA6-DF929625EA0E}">
        <p15:presenceInfo xmlns:p15="http://schemas.microsoft.com/office/powerpoint/2012/main" userId="S::r.stoyanova@oie.int::5379fac2-cd9c-440a-85c7-a65029aed5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04347-9030-4DA3-A65C-FB80A83B41C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30253-BEB2-4630-9B7A-5A09AF8B6C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4A3E04-2350-42EA-A1F2-1598BDA66FC6}" type="datetime1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05/05/2020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AC368C-7AA7-4ECA-BEB6-961004959FF8}" type="slidenum">
              <a:rPr lang="en-US" smtClean="0"/>
              <a:t>‹N°›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953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C1D6-6E78-4DB5-9B95-F76835C523F4}" type="datetime1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05/05/2020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368C-7AA7-4ECA-BEB6-961004959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8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2F1A-6F6B-46B9-93D6-BFADA7E3E4DC}" type="datetime1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05/05/2020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368C-7AA7-4ECA-BEB6-961004959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4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BDAE-D0D4-490C-9E28-1CBFD2D536B0}" type="datetime1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05/05/2020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368C-7AA7-4ECA-BEB6-961004959FF8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5844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DC22-870C-40A2-B183-1EE5A75AFDD2}" type="datetime1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05/05/2020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368C-7AA7-4ECA-BEB6-961004959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42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0477-E87D-42A8-B96F-3BDF6FE8AD6E}" type="datetime1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05/05/2020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368C-7AA7-4ECA-BEB6-961004959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50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9C3B-8823-43AE-BC29-88526E554986}" type="datetime1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05/05/2020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368C-7AA7-4ECA-BEB6-961004959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53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A5C4-15F9-4C74-A02C-3C72A622D40A}" type="datetime1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05/05/2020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368C-7AA7-4ECA-BEB6-961004959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72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6FDE-798E-4F4E-B025-D7BB483B1E82}" type="datetime1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05/05/2020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368C-7AA7-4ECA-BEB6-961004959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0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7132-07A6-43EF-BC45-12C4F52BAF30}" type="datetime1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05/05/2020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368C-7AA7-4ECA-BEB6-961004959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2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79D4-8169-48F6-8016-08DAF7CA8C23}" type="datetime1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05/05/2020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368C-7AA7-4ECA-BEB6-961004959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3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2861-943D-4680-843C-5F977DE923D5}" type="datetime1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05/05/2020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368C-7AA7-4ECA-BEB6-961004959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1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0CA5B-F202-4D07-9583-F277173BD50A}" type="datetime1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05/05/2020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368C-7AA7-4ECA-BEB6-961004959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7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1E61-9F73-48AA-9C1D-570973FBC066}" type="datetime1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05/05/2020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368C-7AA7-4ECA-BEB6-961004959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2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68D7-7B46-4BC2-8258-1688E9523062}" type="datetime1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05/05/2020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368C-7AA7-4ECA-BEB6-961004959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F482-9A7B-45BC-BDA8-D9230B4E3385}" type="datetime1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05/05/2020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368C-7AA7-4ECA-BEB6-961004959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4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BAB2-B943-4F02-BD0F-980B83F9AAB6}" type="datetime1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05/05/2020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368C-7AA7-4ECA-BEB6-961004959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7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C56845-584F-4D79-B14C-B0410FCBA160}" type="datetime1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05/05/2020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AC368C-7AA7-4ECA-BEB6-961004959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4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www.fondationlouisvuitton.fr/en/events/icones-de-lart-moderne-la-collection-morozov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jardindesplantesdeparis.fr/en/activities-events/galleries-gardens-zoo-libraries/illuminated-evolution-4242" TargetMode="External"/><Relationship Id="rId4" Type="http://schemas.openxmlformats.org/officeDocument/2006/relationships/hyperlink" Target="https://gaite-lyrique.net/evenement/detou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m.ac.uk/wpy/peoples-choic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eb.microsoftstream.com/embed/video/c23dab8b-b6ac-450c-b343-740b735ec05e?autoplay=false&amp;showinfo=true&amp;app=powerpoint&amp;appPlatform=win32&amp;hostCorrelationId=ef2e9d99-9ec9-4c24-8d40-bcffac9dad4f" TargetMode="Externa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B38E-3906-41A3-B092-5065969B0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40" y="1134282"/>
            <a:ext cx="5966060" cy="3818718"/>
          </a:xfrm>
        </p:spPr>
        <p:txBody>
          <a:bodyPr>
            <a:normAutofit/>
          </a:bodyPr>
          <a:lstStyle/>
          <a:p>
            <a:pPr algn="ctr"/>
            <a:r>
              <a:rPr lang="fr-FR" sz="6000" dirty="0"/>
              <a:t>The </a:t>
            </a:r>
            <a:r>
              <a:rPr lang="fr-FR" sz="6000" dirty="0" err="1"/>
              <a:t>Amicale’s</a:t>
            </a:r>
            <a:r>
              <a:rPr lang="fr-FR" sz="6000" dirty="0"/>
              <a:t> </a:t>
            </a:r>
            <a:br>
              <a:rPr lang="fr-FR" sz="6000" dirty="0"/>
            </a:br>
            <a:r>
              <a:rPr lang="fr-FR" sz="6000" dirty="0"/>
              <a:t>top </a:t>
            </a:r>
            <a:r>
              <a:rPr lang="fr-FR" sz="6000" dirty="0" err="1"/>
              <a:t>pick</a:t>
            </a:r>
            <a:r>
              <a:rPr lang="fr-FR" sz="6000" dirty="0"/>
              <a:t> of </a:t>
            </a:r>
            <a:br>
              <a:rPr lang="fr-FR" sz="6000" dirty="0"/>
            </a:br>
            <a:r>
              <a:rPr lang="fr-FR" sz="6000" dirty="0"/>
              <a:t>Holiday </a:t>
            </a:r>
            <a:r>
              <a:rPr lang="fr-FR" sz="6000" dirty="0" err="1"/>
              <a:t>activities</a:t>
            </a:r>
            <a:r>
              <a:rPr lang="fr-FR" sz="6000" dirty="0"/>
              <a:t> </a:t>
            </a:r>
            <a:endParaRPr lang="en-US" sz="6000" dirty="0" err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5838E-AD18-4B10-B665-9E401DA79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5974" y="5805604"/>
            <a:ext cx="1915494" cy="498470"/>
          </a:xfrm>
        </p:spPr>
        <p:txBody>
          <a:bodyPr/>
          <a:lstStyle/>
          <a:p>
            <a:r>
              <a:rPr lang="en-US" dirty="0"/>
              <a:t>9/12/2021</a:t>
            </a:r>
          </a:p>
        </p:txBody>
      </p:sp>
      <p:pic>
        <p:nvPicPr>
          <p:cNvPr id="8" name="Content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192284C6-4B47-4188-ACA1-6D8A154E7EB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07" y="2207994"/>
            <a:ext cx="3177540" cy="2146060"/>
          </a:xfr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8ADD5C1-E994-4FFA-9BE6-820D22741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136" flipH="1">
            <a:off x="7766432" y="1574062"/>
            <a:ext cx="1066458" cy="883162"/>
          </a:xfrm>
          <a:prstGeom prst="rect">
            <a:avLst/>
          </a:prstGeom>
        </p:spPr>
      </p:pic>
      <p:pic>
        <p:nvPicPr>
          <p:cNvPr id="7" name="Picture 6" descr="A picture containing arrow&#10;&#10;Description automatically generated">
            <a:extLst>
              <a:ext uri="{FF2B5EF4-FFF2-40B4-BE49-F238E27FC236}">
                <a16:creationId xmlns:a16="http://schemas.microsoft.com/office/drawing/2014/main" id="{5E3F3021-90E5-476F-8B37-C2BE41C55C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338">
            <a:off x="10120940" y="1759244"/>
            <a:ext cx="985563" cy="1087725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8EF99FD-2905-4733-830A-DF7116EB60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260">
            <a:off x="6537960" y="4093357"/>
            <a:ext cx="1108693" cy="1108693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51E8AB1F-2E35-4154-BE88-DC4A20EE2C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133">
            <a:off x="6768793" y="184001"/>
            <a:ext cx="1209040" cy="120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3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749A-C8A9-4A09-BFBA-63D93199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17" y="311076"/>
            <a:ext cx="4903637" cy="1151965"/>
          </a:xfrm>
        </p:spPr>
        <p:txBody>
          <a:bodyPr>
            <a:normAutofit/>
          </a:bodyPr>
          <a:lstStyle/>
          <a:p>
            <a:r>
              <a:rPr lang="fr-FR" sz="4200" dirty="0"/>
              <a:t>OUTDOOR ACTIVITIES</a:t>
            </a:r>
            <a:endParaRPr lang="en-US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00670-077D-463A-A4BC-9C0C760420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1231" y="1614175"/>
            <a:ext cx="7055089" cy="3851905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until 22 February 2022, YOU CAN SEE </a:t>
            </a:r>
            <a:r>
              <a:rPr lang="en-US" dirty="0">
                <a:hlinkClick r:id="rId3"/>
              </a:rPr>
              <a:t>The Morozov Collection</a:t>
            </a:r>
            <a:r>
              <a:rPr lang="en-US" dirty="0"/>
              <a:t>, one of the world’s GREATEST collections of Impressionist and Modern art, at the </a:t>
            </a:r>
            <a:r>
              <a:rPr lang="en-US" dirty="0" err="1"/>
              <a:t>Fondation</a:t>
            </a:r>
            <a:r>
              <a:rPr lang="en-US" dirty="0"/>
              <a:t> Louis Vuitton. This is the first time the collection has traveled outside of Russia.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Until 6 March 2022, you can see </a:t>
            </a:r>
            <a:r>
              <a:rPr lang="en-US" dirty="0">
                <a:hlinkClick r:id="rId4"/>
              </a:rPr>
              <a:t>Détour – Visual System</a:t>
            </a:r>
            <a:r>
              <a:rPr lang="en-US" dirty="0"/>
              <a:t>, an immersive audiovisual sculpture, at La </a:t>
            </a:r>
            <a:r>
              <a:rPr lang="en-US" dirty="0" err="1"/>
              <a:t>Gaité</a:t>
            </a:r>
            <a:r>
              <a:rPr lang="en-US" dirty="0"/>
              <a:t> </a:t>
            </a:r>
            <a:r>
              <a:rPr lang="en-US" dirty="0" err="1"/>
              <a:t>Lyrique</a:t>
            </a:r>
            <a:r>
              <a:rPr lang="en-US" dirty="0"/>
              <a:t> for free. 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You can also visit the exhibition </a:t>
            </a:r>
            <a:r>
              <a:rPr lang="en-US" dirty="0">
                <a:hlinkClick r:id="rId5"/>
              </a:rPr>
              <a:t>illuminated evolution </a:t>
            </a:r>
            <a:r>
              <a:rPr lang="en-US" dirty="0"/>
              <a:t>at Jardin des </a:t>
            </a:r>
            <a:r>
              <a:rPr lang="en-US" dirty="0" err="1"/>
              <a:t>Plantes</a:t>
            </a:r>
            <a:r>
              <a:rPr lang="en-US" dirty="0"/>
              <a:t> until 30 January 2022.</a:t>
            </a:r>
          </a:p>
        </p:txBody>
      </p:sp>
      <p:pic>
        <p:nvPicPr>
          <p:cNvPr id="5" name="Picture 2" descr="Détour – Visual System">
            <a:extLst>
              <a:ext uri="{FF2B5EF4-FFF2-40B4-BE49-F238E27FC236}">
                <a16:creationId xmlns:a16="http://schemas.microsoft.com/office/drawing/2014/main" id="{4E977F3E-C367-4E4F-AEB4-B9A08AB9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8138" y="2275976"/>
            <a:ext cx="3263417" cy="1835672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F71F84-FF05-4124-8440-670097C98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5320" y="650106"/>
            <a:ext cx="2058063" cy="1625870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1028" name="Picture 4" descr="Image result for evolution en voie d'illumination jardin des plantes">
            <a:extLst>
              <a:ext uri="{FF2B5EF4-FFF2-40B4-BE49-F238E27FC236}">
                <a16:creationId xmlns:a16="http://schemas.microsoft.com/office/drawing/2014/main" id="{29FE4144-8712-4D4F-992B-3B0CAEC56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35" b="5593"/>
          <a:stretch/>
        </p:blipFill>
        <p:spPr bwMode="auto">
          <a:xfrm>
            <a:off x="9638434" y="4053314"/>
            <a:ext cx="1904717" cy="173299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52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AD7B4-EE04-4B77-A01C-514E54E60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64" y="716280"/>
            <a:ext cx="4952447" cy="1151965"/>
          </a:xfrm>
        </p:spPr>
        <p:txBody>
          <a:bodyPr>
            <a:normAutofit/>
          </a:bodyPr>
          <a:lstStyle/>
          <a:p>
            <a:pPr algn="ctr"/>
            <a:r>
              <a:rPr lang="fr-FR" sz="3400" dirty="0"/>
              <a:t>WILDLIFE PHOTOGRAPHER OF THE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F4E96-A266-4794-91F3-CDA6154D7D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4951411" cy="3237468"/>
          </a:xfrm>
        </p:spPr>
        <p:txBody>
          <a:bodyPr>
            <a:normAutofit/>
          </a:bodyPr>
          <a:lstStyle/>
          <a:p>
            <a:r>
              <a:rPr lang="en-US" dirty="0"/>
              <a:t>You can vote for wildlife photographer of the year for the people’s choice award until 2 February 2022. you can see the amazing photographs here: </a:t>
            </a:r>
            <a:r>
              <a:rPr lang="en-US" dirty="0">
                <a:hlinkClick r:id="rId3"/>
              </a:rPr>
              <a:t>https://www.nhm.ac.uk/wpy/peoples-choice</a:t>
            </a:r>
            <a:r>
              <a:rPr lang="en-US" dirty="0"/>
              <a:t> </a:t>
            </a:r>
            <a:endParaRPr lang="fr-FR" dirty="0"/>
          </a:p>
        </p:txBody>
      </p:sp>
      <p:pic>
        <p:nvPicPr>
          <p:cNvPr id="2052" name="Picture 4" descr="Monkey cuddle">
            <a:extLst>
              <a:ext uri="{FF2B5EF4-FFF2-40B4-BE49-F238E27FC236}">
                <a16:creationId xmlns:a16="http://schemas.microsoft.com/office/drawing/2014/main" id="{1AAF1A1A-84E7-4E06-808C-234D5A62F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6" r="16748"/>
          <a:stretch/>
        </p:blipFill>
        <p:spPr bwMode="auto">
          <a:xfrm>
            <a:off x="6093374" y="71130"/>
            <a:ext cx="2531802" cy="2526610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rracudas">
            <a:extLst>
              <a:ext uri="{FF2B5EF4-FFF2-40B4-BE49-F238E27FC236}">
                <a16:creationId xmlns:a16="http://schemas.microsoft.com/office/drawing/2014/main" id="{0EC8B6F7-E213-466F-891A-D429CB27A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1" r="14412"/>
          <a:stretch/>
        </p:blipFill>
        <p:spPr bwMode="auto">
          <a:xfrm>
            <a:off x="8872797" y="71130"/>
            <a:ext cx="2531802" cy="2526610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reath of an Arctic fox">
            <a:extLst>
              <a:ext uri="{FF2B5EF4-FFF2-40B4-BE49-F238E27FC236}">
                <a16:creationId xmlns:a16="http://schemas.microsoft.com/office/drawing/2014/main" id="{16C2ACA3-A6FB-477E-A28A-96D8B9F66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6" b="2466"/>
          <a:stretch/>
        </p:blipFill>
        <p:spPr bwMode="auto">
          <a:xfrm>
            <a:off x="6093374" y="2864870"/>
            <a:ext cx="5311225" cy="2526622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05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21DCE-B58F-401E-A6D5-65B3D5AAD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655" y="111619"/>
            <a:ext cx="3982004" cy="1368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Happy Holidays!</a:t>
            </a:r>
            <a:br>
              <a:rPr lang="en-US" sz="4000" dirty="0"/>
            </a:br>
            <a:r>
              <a:rPr lang="en-US" sz="4000" dirty="0"/>
              <a:t>Stay safe!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999C7F1-C6AA-43E7-A228-D036C0B70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816" y="4362638"/>
            <a:ext cx="1585432" cy="107077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E901561-CD05-4C30-AAB1-E0816063A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136" flipH="1">
            <a:off x="10193461" y="4060494"/>
            <a:ext cx="533845" cy="442091"/>
          </a:xfrm>
          <a:prstGeom prst="rect">
            <a:avLst/>
          </a:prstGeom>
        </p:spPr>
      </p:pic>
      <p:pic>
        <p:nvPicPr>
          <p:cNvPr id="12" name="Picture 11" descr="A picture containing arrow&#10;&#10;Description automatically generated">
            <a:extLst>
              <a:ext uri="{FF2B5EF4-FFF2-40B4-BE49-F238E27FC236}">
                <a16:creationId xmlns:a16="http://schemas.microsoft.com/office/drawing/2014/main" id="{9C8D8908-A15F-4278-9BA3-94A741418EC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2972">
            <a:off x="10305436" y="2740915"/>
            <a:ext cx="602463" cy="664913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DF9C0070-7DDB-4609-BCB2-27EAB97508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894">
            <a:off x="2002125" y="2405591"/>
            <a:ext cx="677731" cy="677731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0A5D6989-CB0A-4D8C-AF56-5EFE70E5B1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9767">
            <a:off x="8782907" y="1446513"/>
            <a:ext cx="739072" cy="737917"/>
          </a:xfrm>
          <a:prstGeom prst="rect">
            <a:avLst/>
          </a:prstGeom>
        </p:spPr>
      </p:pic>
      <p:pic>
        <p:nvPicPr>
          <p:cNvPr id="15" name="Picture 14" descr="A picture containing arrow&#10;&#10;Description automatically generated">
            <a:extLst>
              <a:ext uri="{FF2B5EF4-FFF2-40B4-BE49-F238E27FC236}">
                <a16:creationId xmlns:a16="http://schemas.microsoft.com/office/drawing/2014/main" id="{CDF697AF-4863-42FC-A4BB-A102BB50129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2972">
            <a:off x="591507" y="3174401"/>
            <a:ext cx="602463" cy="664913"/>
          </a:xfrm>
          <a:prstGeom prst="rect">
            <a:avLst/>
          </a:prstGeom>
        </p:spPr>
      </p:pic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BC6F96D7-BD59-4440-B74A-9B9D027AF3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894">
            <a:off x="10058553" y="387742"/>
            <a:ext cx="677731" cy="677731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27693600-E970-437B-877C-1A7C606EC6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9767">
            <a:off x="523202" y="1296504"/>
            <a:ext cx="739072" cy="737917"/>
          </a:xfrm>
          <a:prstGeom prst="rect">
            <a:avLst/>
          </a:prstGeom>
        </p:spPr>
      </p:pic>
      <p:pic>
        <p:nvPicPr>
          <p:cNvPr id="18" name="Online Media 17">
            <a:hlinkClick r:id="" action="ppaction://media"/>
            <a:extLst>
              <a:ext uri="{FF2B5EF4-FFF2-40B4-BE49-F238E27FC236}">
                <a16:creationId xmlns:a16="http://schemas.microsoft.com/office/drawing/2014/main" id="{C16DE217-0FD9-424E-B324-D8EFBF5316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3300809" y="2150757"/>
            <a:ext cx="4821694" cy="271220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CF8193-AE77-49AB-A57C-326DC71D56E8}"/>
              </a:ext>
            </a:extLst>
          </p:cNvPr>
          <p:cNvSpPr txBox="1"/>
          <p:nvPr/>
        </p:nvSpPr>
        <p:spPr>
          <a:xfrm>
            <a:off x="3265443" y="1492306"/>
            <a:ext cx="489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And </a:t>
            </a:r>
            <a:r>
              <a:rPr lang="fr-FR" dirty="0" err="1">
                <a:solidFill>
                  <a:srgbClr val="C00000"/>
                </a:solidFill>
              </a:rPr>
              <a:t>here’s</a:t>
            </a:r>
            <a:r>
              <a:rPr lang="fr-FR" dirty="0">
                <a:solidFill>
                  <a:srgbClr val="C00000"/>
                </a:solidFill>
              </a:rPr>
              <a:t> a </a:t>
            </a:r>
            <a:r>
              <a:rPr lang="fr-FR" dirty="0" err="1">
                <a:solidFill>
                  <a:srgbClr val="C00000"/>
                </a:solidFill>
              </a:rPr>
              <a:t>little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fesive</a:t>
            </a:r>
            <a:r>
              <a:rPr lang="fr-FR" dirty="0">
                <a:solidFill>
                  <a:srgbClr val="C00000"/>
                </a:solidFill>
              </a:rPr>
              <a:t> flashback from last </a:t>
            </a:r>
            <a:r>
              <a:rPr lang="fr-FR" dirty="0" err="1">
                <a:solidFill>
                  <a:srgbClr val="C00000"/>
                </a:solidFill>
              </a:rPr>
              <a:t>year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20" name="Picture 19" descr="A picture containing arrow&#10;&#10;Description automatically generated">
            <a:extLst>
              <a:ext uri="{FF2B5EF4-FFF2-40B4-BE49-F238E27FC236}">
                <a16:creationId xmlns:a16="http://schemas.microsoft.com/office/drawing/2014/main" id="{373E9664-C537-4EC8-8854-34B8B14B2EF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2972">
            <a:off x="1825401" y="187057"/>
            <a:ext cx="602463" cy="664913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5D753890-B1F4-4D8D-93F2-9BD7A44843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9767">
            <a:off x="1850283" y="4401304"/>
            <a:ext cx="739072" cy="7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8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37167AC56B084A9AA4EB7370107F01" ma:contentTypeVersion="10" ma:contentTypeDescription="Create a new document." ma:contentTypeScope="" ma:versionID="fa72918404767a6af526423bd1a332cd">
  <xsd:schema xmlns:xsd="http://www.w3.org/2001/XMLSchema" xmlns:xs="http://www.w3.org/2001/XMLSchema" xmlns:p="http://schemas.microsoft.com/office/2006/metadata/properties" xmlns:ns2="4c454771-93f3-4b5e-8b1d-a662f28124c2" targetNamespace="http://schemas.microsoft.com/office/2006/metadata/properties" ma:root="true" ma:fieldsID="4a29560767f36a959083175df0924f1e" ns2:_="">
    <xsd:import namespace="4c454771-93f3-4b5e-8b1d-a662f2812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54771-93f3-4b5e-8b1d-a662f28124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1FC880-A51A-4F68-BEFD-56747C21E7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C8B820-C9A5-4AB7-AEED-A6B8132B43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0E8DA8F-6202-4850-BC77-12C573269D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54771-93f3-4b5e-8b1d-a662f28124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159</Words>
  <Application>Microsoft Office PowerPoint</Application>
  <PresentationFormat>Grand écran</PresentationFormat>
  <Paragraphs>12</Paragraphs>
  <Slides>4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Impact</vt:lpstr>
      <vt:lpstr>Main Event</vt:lpstr>
      <vt:lpstr>The Amicale’s  top pick of  Holiday activities </vt:lpstr>
      <vt:lpstr>OUTDOOR ACTIVITIES</vt:lpstr>
      <vt:lpstr>WILDLIFE PHOTOGRAPHER OF THE YEAR</vt:lpstr>
      <vt:lpstr>Happy Holidays! Stay safe!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Amicale’s  top pick  for Lockdown activities  and Good news</dc:title>
  <dc:creator>Ralitsa Stoyanova</dc:creator>
  <cp:lastModifiedBy>Tamara Benicasa</cp:lastModifiedBy>
  <cp:revision>11</cp:revision>
  <dcterms:created xsi:type="dcterms:W3CDTF">2020-12-07T11:12:03Z</dcterms:created>
  <dcterms:modified xsi:type="dcterms:W3CDTF">2021-12-13T11:29:01Z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0x0101007537167AC56B084A9AA4EB7370107F01</vt:lpwstr>
  </property>
</Properties>
</file>